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8" r:id="rId2"/>
    <p:sldId id="269" r:id="rId3"/>
    <p:sldId id="259" r:id="rId4"/>
    <p:sldId id="260" r:id="rId5"/>
    <p:sldId id="261" r:id="rId6"/>
    <p:sldId id="262" r:id="rId7"/>
    <p:sldId id="273" r:id="rId8"/>
    <p:sldId id="264" r:id="rId9"/>
    <p:sldId id="275" r:id="rId10"/>
    <p:sldId id="271"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6967" autoAdjust="0"/>
  </p:normalViewPr>
  <p:slideViewPr>
    <p:cSldViewPr>
      <p:cViewPr varScale="1">
        <p:scale>
          <a:sx n="45" d="100"/>
          <a:sy n="45" d="100"/>
        </p:scale>
        <p:origin x="-1876" y="-6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521B4E3-35C1-4FBF-84A3-BEA102C8A707}" type="doc">
      <dgm:prSet loTypeId="urn:microsoft.com/office/officeart/2005/8/layout/cycle1" loCatId="cycle" qsTypeId="urn:microsoft.com/office/officeart/2005/8/quickstyle/simple5" qsCatId="simple" csTypeId="urn:microsoft.com/office/officeart/2005/8/colors/accent1_2" csCatId="accent1" phldr="1"/>
      <dgm:spPr/>
      <dgm:t>
        <a:bodyPr/>
        <a:lstStyle/>
        <a:p>
          <a:endParaRPr lang="en-US"/>
        </a:p>
      </dgm:t>
    </dgm:pt>
    <dgm:pt modelId="{9E209A4E-DA77-40C9-9A52-27EA5A942438}">
      <dgm:prSet phldrT="[Text]" custT="1"/>
      <dgm:spPr/>
      <dgm:t>
        <a:bodyPr/>
        <a:lstStyle/>
        <a:p>
          <a:r>
            <a:rPr lang="en-US" sz="2200" b="1" baseline="0" dirty="0"/>
            <a:t>Program Design/ </a:t>
          </a:r>
          <a:br>
            <a:rPr lang="en-US" sz="2200" b="1" baseline="0" dirty="0"/>
          </a:br>
          <a:r>
            <a:rPr lang="en-US" sz="2200" b="1" baseline="0" dirty="0"/>
            <a:t>Re-Design</a:t>
          </a:r>
        </a:p>
      </dgm:t>
    </dgm:pt>
    <dgm:pt modelId="{F9634E1F-14BD-4599-88D1-F0D4F08FA4AA}" type="parTrans" cxnId="{D6B24406-CB38-4933-80BC-F993B6116F90}">
      <dgm:prSet/>
      <dgm:spPr/>
      <dgm:t>
        <a:bodyPr/>
        <a:lstStyle/>
        <a:p>
          <a:endParaRPr lang="en-US" sz="1800"/>
        </a:p>
      </dgm:t>
    </dgm:pt>
    <dgm:pt modelId="{42845F82-4789-488D-84BD-C0B165649B8B}" type="sibTrans" cxnId="{D6B24406-CB38-4933-80BC-F993B6116F90}">
      <dgm:prSet/>
      <dgm:spPr/>
      <dgm:t>
        <a:bodyPr/>
        <a:lstStyle/>
        <a:p>
          <a:endParaRPr lang="en-US" sz="1800"/>
        </a:p>
      </dgm:t>
    </dgm:pt>
    <dgm:pt modelId="{87825035-31C5-46AE-BFF8-B87460D7FC3A}">
      <dgm:prSet phldrT="[Text]" custT="1"/>
      <dgm:spPr/>
      <dgm:t>
        <a:bodyPr/>
        <a:lstStyle/>
        <a:p>
          <a:r>
            <a:rPr lang="en-US" sz="2200" b="1" dirty="0"/>
            <a:t>Implementation</a:t>
          </a:r>
        </a:p>
      </dgm:t>
    </dgm:pt>
    <dgm:pt modelId="{4BB03DC2-F9D8-43A6-98F6-2EDA64CE7C66}" type="parTrans" cxnId="{DF74EE8D-2692-4B9F-AE2B-C9F6668651A8}">
      <dgm:prSet/>
      <dgm:spPr/>
      <dgm:t>
        <a:bodyPr/>
        <a:lstStyle/>
        <a:p>
          <a:endParaRPr lang="en-US" sz="1800"/>
        </a:p>
      </dgm:t>
    </dgm:pt>
    <dgm:pt modelId="{6C6C0984-C82C-470C-8196-9E14E9916F40}" type="sibTrans" cxnId="{DF74EE8D-2692-4B9F-AE2B-C9F6668651A8}">
      <dgm:prSet/>
      <dgm:spPr/>
      <dgm:t>
        <a:bodyPr/>
        <a:lstStyle/>
        <a:p>
          <a:endParaRPr lang="en-US" sz="1800"/>
        </a:p>
      </dgm:t>
    </dgm:pt>
    <dgm:pt modelId="{F8EC39F3-A4A8-4EFF-9EBF-58A86FD326F1}">
      <dgm:prSet phldrT="[Text]" custT="1"/>
      <dgm:spPr/>
      <dgm:t>
        <a:bodyPr/>
        <a:lstStyle/>
        <a:p>
          <a:r>
            <a:rPr lang="en-US" sz="2000" b="1" dirty="0"/>
            <a:t>Program Operations </a:t>
          </a:r>
        </a:p>
      </dgm:t>
    </dgm:pt>
    <dgm:pt modelId="{55D4B478-29D8-4AAF-B9B4-672FB884D68E}" type="parTrans" cxnId="{F1ACD15D-1675-4522-AD0F-FF0809944659}">
      <dgm:prSet/>
      <dgm:spPr/>
      <dgm:t>
        <a:bodyPr/>
        <a:lstStyle/>
        <a:p>
          <a:endParaRPr lang="en-US" sz="1800"/>
        </a:p>
      </dgm:t>
    </dgm:pt>
    <dgm:pt modelId="{C0F6F13C-24F4-4B9B-A486-8C5F8349FB34}" type="sibTrans" cxnId="{F1ACD15D-1675-4522-AD0F-FF0809944659}">
      <dgm:prSet/>
      <dgm:spPr/>
      <dgm:t>
        <a:bodyPr/>
        <a:lstStyle/>
        <a:p>
          <a:endParaRPr lang="en-US" sz="1800"/>
        </a:p>
      </dgm:t>
    </dgm:pt>
    <dgm:pt modelId="{DB588661-9D4A-4ADC-ACEF-0A5E6C8259A0}">
      <dgm:prSet phldrT="[Text]" custT="1"/>
      <dgm:spPr/>
      <dgm:t>
        <a:bodyPr/>
        <a:lstStyle/>
        <a:p>
          <a:r>
            <a:rPr lang="en-US" sz="2200" b="1" dirty="0"/>
            <a:t>Program Evaluation</a:t>
          </a:r>
        </a:p>
      </dgm:t>
    </dgm:pt>
    <dgm:pt modelId="{0E93D393-D851-484A-8A9C-47657CE3EC8F}" type="parTrans" cxnId="{29C3AF78-8964-46E7-8243-D2864E964DEE}">
      <dgm:prSet/>
      <dgm:spPr/>
      <dgm:t>
        <a:bodyPr/>
        <a:lstStyle/>
        <a:p>
          <a:endParaRPr lang="en-US" sz="1800"/>
        </a:p>
      </dgm:t>
    </dgm:pt>
    <dgm:pt modelId="{DCCB5C20-AA15-40F6-A36E-290AAF6A6C6B}" type="sibTrans" cxnId="{29C3AF78-8964-46E7-8243-D2864E964DEE}">
      <dgm:prSet/>
      <dgm:spPr/>
      <dgm:t>
        <a:bodyPr/>
        <a:lstStyle/>
        <a:p>
          <a:endParaRPr lang="en-US" sz="1800"/>
        </a:p>
      </dgm:t>
    </dgm:pt>
    <dgm:pt modelId="{5D57D608-774C-41B5-9AE4-E30C2F23BC7F}">
      <dgm:prSet phldrT="[Text]" custT="1"/>
      <dgm:spPr/>
      <dgm:t>
        <a:bodyPr/>
        <a:lstStyle/>
        <a:p>
          <a:r>
            <a:rPr lang="en-US" sz="2200" b="1" baseline="0" dirty="0"/>
            <a:t>Improvement</a:t>
          </a:r>
          <a:r>
            <a:rPr lang="en-US" sz="2200" b="1" dirty="0"/>
            <a:t> </a:t>
          </a:r>
          <a:r>
            <a:rPr lang="en-US" sz="2200" b="1" baseline="0" dirty="0"/>
            <a:t>Activities</a:t>
          </a:r>
        </a:p>
      </dgm:t>
    </dgm:pt>
    <dgm:pt modelId="{55D5F03B-D22C-4B48-9D68-CB48B7B71342}" type="parTrans" cxnId="{9304B136-D050-4F7F-80EC-48C961C1DC05}">
      <dgm:prSet/>
      <dgm:spPr/>
      <dgm:t>
        <a:bodyPr/>
        <a:lstStyle/>
        <a:p>
          <a:endParaRPr lang="en-US" sz="1800"/>
        </a:p>
      </dgm:t>
    </dgm:pt>
    <dgm:pt modelId="{7F6B4AF4-BAAE-42D9-8656-13C526D72B30}" type="sibTrans" cxnId="{9304B136-D050-4F7F-80EC-48C961C1DC05}">
      <dgm:prSet/>
      <dgm:spPr/>
      <dgm:t>
        <a:bodyPr/>
        <a:lstStyle/>
        <a:p>
          <a:endParaRPr lang="en-US" sz="1800"/>
        </a:p>
      </dgm:t>
    </dgm:pt>
    <dgm:pt modelId="{DAD9583C-0B34-4FB0-BD23-8E11CF1A2790}" type="pres">
      <dgm:prSet presAssocID="{1521B4E3-35C1-4FBF-84A3-BEA102C8A707}" presName="cycle" presStyleCnt="0">
        <dgm:presLayoutVars>
          <dgm:dir/>
          <dgm:resizeHandles val="exact"/>
        </dgm:presLayoutVars>
      </dgm:prSet>
      <dgm:spPr/>
      <dgm:t>
        <a:bodyPr/>
        <a:lstStyle/>
        <a:p>
          <a:endParaRPr lang="en-US"/>
        </a:p>
      </dgm:t>
    </dgm:pt>
    <dgm:pt modelId="{6703728E-E762-4624-AB63-E57CE27B3E59}" type="pres">
      <dgm:prSet presAssocID="{9E209A4E-DA77-40C9-9A52-27EA5A942438}" presName="dummy" presStyleCnt="0"/>
      <dgm:spPr/>
    </dgm:pt>
    <dgm:pt modelId="{2DA79C07-FACE-4E80-ACA0-31A28AE38FE4}" type="pres">
      <dgm:prSet presAssocID="{9E209A4E-DA77-40C9-9A52-27EA5A942438}" presName="node" presStyleLbl="revTx" presStyleIdx="0" presStyleCnt="5" custScaleX="109805" custScaleY="98194">
        <dgm:presLayoutVars>
          <dgm:bulletEnabled val="1"/>
        </dgm:presLayoutVars>
      </dgm:prSet>
      <dgm:spPr/>
      <dgm:t>
        <a:bodyPr/>
        <a:lstStyle/>
        <a:p>
          <a:endParaRPr lang="en-US"/>
        </a:p>
      </dgm:t>
    </dgm:pt>
    <dgm:pt modelId="{461309B7-FD3E-4A5C-86FD-687840CD565C}" type="pres">
      <dgm:prSet presAssocID="{42845F82-4789-488D-84BD-C0B165649B8B}" presName="sibTrans" presStyleLbl="node1" presStyleIdx="0" presStyleCnt="5"/>
      <dgm:spPr/>
      <dgm:t>
        <a:bodyPr/>
        <a:lstStyle/>
        <a:p>
          <a:endParaRPr lang="en-US"/>
        </a:p>
      </dgm:t>
    </dgm:pt>
    <dgm:pt modelId="{49B5C1DA-ABCC-4AF4-B817-CA991CF55C95}" type="pres">
      <dgm:prSet presAssocID="{87825035-31C5-46AE-BFF8-B87460D7FC3A}" presName="dummy" presStyleCnt="0"/>
      <dgm:spPr/>
    </dgm:pt>
    <dgm:pt modelId="{6BBD4A17-9228-4BAF-BFAD-428FAA3C5656}" type="pres">
      <dgm:prSet presAssocID="{87825035-31C5-46AE-BFF8-B87460D7FC3A}" presName="node" presStyleLbl="revTx" presStyleIdx="1" presStyleCnt="5" custScaleX="217304">
        <dgm:presLayoutVars>
          <dgm:bulletEnabled val="1"/>
        </dgm:presLayoutVars>
      </dgm:prSet>
      <dgm:spPr/>
      <dgm:t>
        <a:bodyPr/>
        <a:lstStyle/>
        <a:p>
          <a:endParaRPr lang="en-US"/>
        </a:p>
      </dgm:t>
    </dgm:pt>
    <dgm:pt modelId="{46B66704-5F3F-49C0-91E2-EF7369E3372C}" type="pres">
      <dgm:prSet presAssocID="{6C6C0984-C82C-470C-8196-9E14E9916F40}" presName="sibTrans" presStyleLbl="node1" presStyleIdx="1" presStyleCnt="5"/>
      <dgm:spPr/>
      <dgm:t>
        <a:bodyPr/>
        <a:lstStyle/>
        <a:p>
          <a:endParaRPr lang="en-US"/>
        </a:p>
      </dgm:t>
    </dgm:pt>
    <dgm:pt modelId="{012638C4-B9EC-4EE2-AE87-A08E2EF0D05A}" type="pres">
      <dgm:prSet presAssocID="{F8EC39F3-A4A8-4EFF-9EBF-58A86FD326F1}" presName="dummy" presStyleCnt="0"/>
      <dgm:spPr/>
    </dgm:pt>
    <dgm:pt modelId="{435187A5-B8E6-49EC-AD89-2B6BF7E091B4}" type="pres">
      <dgm:prSet presAssocID="{F8EC39F3-A4A8-4EFF-9EBF-58A86FD326F1}" presName="node" presStyleLbl="revTx" presStyleIdx="2" presStyleCnt="5" custScaleX="119049" custScaleY="136404">
        <dgm:presLayoutVars>
          <dgm:bulletEnabled val="1"/>
        </dgm:presLayoutVars>
      </dgm:prSet>
      <dgm:spPr/>
      <dgm:t>
        <a:bodyPr/>
        <a:lstStyle/>
        <a:p>
          <a:endParaRPr lang="en-US"/>
        </a:p>
      </dgm:t>
    </dgm:pt>
    <dgm:pt modelId="{BB23AB06-92C9-4359-A8ED-9BD0F81A56EA}" type="pres">
      <dgm:prSet presAssocID="{C0F6F13C-24F4-4B9B-A486-8C5F8349FB34}" presName="sibTrans" presStyleLbl="node1" presStyleIdx="2" presStyleCnt="5"/>
      <dgm:spPr/>
      <dgm:t>
        <a:bodyPr/>
        <a:lstStyle/>
        <a:p>
          <a:endParaRPr lang="en-US"/>
        </a:p>
      </dgm:t>
    </dgm:pt>
    <dgm:pt modelId="{2FAF3919-03C9-450E-AB10-74F3F2F7B953}" type="pres">
      <dgm:prSet presAssocID="{DB588661-9D4A-4ADC-ACEF-0A5E6C8259A0}" presName="dummy" presStyleCnt="0"/>
      <dgm:spPr/>
    </dgm:pt>
    <dgm:pt modelId="{5384847D-C4A6-45ED-86BA-D4751F39302F}" type="pres">
      <dgm:prSet presAssocID="{DB588661-9D4A-4ADC-ACEF-0A5E6C8259A0}" presName="node" presStyleLbl="revTx" presStyleIdx="3" presStyleCnt="5" custScaleX="128573" custScaleY="110622">
        <dgm:presLayoutVars>
          <dgm:bulletEnabled val="1"/>
        </dgm:presLayoutVars>
      </dgm:prSet>
      <dgm:spPr/>
      <dgm:t>
        <a:bodyPr/>
        <a:lstStyle/>
        <a:p>
          <a:endParaRPr lang="en-US"/>
        </a:p>
      </dgm:t>
    </dgm:pt>
    <dgm:pt modelId="{4F76A890-98C3-462D-A757-01DD9D129EEA}" type="pres">
      <dgm:prSet presAssocID="{DCCB5C20-AA15-40F6-A36E-290AAF6A6C6B}" presName="sibTrans" presStyleLbl="node1" presStyleIdx="3" presStyleCnt="5"/>
      <dgm:spPr/>
      <dgm:t>
        <a:bodyPr/>
        <a:lstStyle/>
        <a:p>
          <a:endParaRPr lang="en-US"/>
        </a:p>
      </dgm:t>
    </dgm:pt>
    <dgm:pt modelId="{9CEDC71F-9C03-44A4-8908-BB1BE9DC3377}" type="pres">
      <dgm:prSet presAssocID="{5D57D608-774C-41B5-9AE4-E30C2F23BC7F}" presName="dummy" presStyleCnt="0"/>
      <dgm:spPr/>
    </dgm:pt>
    <dgm:pt modelId="{72489A9F-B102-4B7D-96BB-C270C6461A87}" type="pres">
      <dgm:prSet presAssocID="{5D57D608-774C-41B5-9AE4-E30C2F23BC7F}" presName="node" presStyleLbl="revTx" presStyleIdx="4" presStyleCnt="5" custScaleX="168479" custScaleY="116396">
        <dgm:presLayoutVars>
          <dgm:bulletEnabled val="1"/>
        </dgm:presLayoutVars>
      </dgm:prSet>
      <dgm:spPr/>
      <dgm:t>
        <a:bodyPr/>
        <a:lstStyle/>
        <a:p>
          <a:endParaRPr lang="en-US"/>
        </a:p>
      </dgm:t>
    </dgm:pt>
    <dgm:pt modelId="{3409A098-A607-4BC0-B970-0343D0186ECE}" type="pres">
      <dgm:prSet presAssocID="{7F6B4AF4-BAAE-42D9-8656-13C526D72B30}" presName="sibTrans" presStyleLbl="node1" presStyleIdx="4" presStyleCnt="5"/>
      <dgm:spPr/>
      <dgm:t>
        <a:bodyPr/>
        <a:lstStyle/>
        <a:p>
          <a:endParaRPr lang="en-US"/>
        </a:p>
      </dgm:t>
    </dgm:pt>
  </dgm:ptLst>
  <dgm:cxnLst>
    <dgm:cxn modelId="{9304B136-D050-4F7F-80EC-48C961C1DC05}" srcId="{1521B4E3-35C1-4FBF-84A3-BEA102C8A707}" destId="{5D57D608-774C-41B5-9AE4-E30C2F23BC7F}" srcOrd="4" destOrd="0" parTransId="{55D5F03B-D22C-4B48-9D68-CB48B7B71342}" sibTransId="{7F6B4AF4-BAAE-42D9-8656-13C526D72B30}"/>
    <dgm:cxn modelId="{7FCBF2DB-16FB-4EB8-8853-3390FA42B428}" type="presOf" srcId="{9E209A4E-DA77-40C9-9A52-27EA5A942438}" destId="{2DA79C07-FACE-4E80-ACA0-31A28AE38FE4}" srcOrd="0" destOrd="0" presId="urn:microsoft.com/office/officeart/2005/8/layout/cycle1"/>
    <dgm:cxn modelId="{29C3AF78-8964-46E7-8243-D2864E964DEE}" srcId="{1521B4E3-35C1-4FBF-84A3-BEA102C8A707}" destId="{DB588661-9D4A-4ADC-ACEF-0A5E6C8259A0}" srcOrd="3" destOrd="0" parTransId="{0E93D393-D851-484A-8A9C-47657CE3EC8F}" sibTransId="{DCCB5C20-AA15-40F6-A36E-290AAF6A6C6B}"/>
    <dgm:cxn modelId="{FFABF5B3-65D4-4C2E-9307-06CB72D72E0E}" type="presOf" srcId="{5D57D608-774C-41B5-9AE4-E30C2F23BC7F}" destId="{72489A9F-B102-4B7D-96BB-C270C6461A87}" srcOrd="0" destOrd="0" presId="urn:microsoft.com/office/officeart/2005/8/layout/cycle1"/>
    <dgm:cxn modelId="{EFE8D688-5265-4BB7-B39D-30D12250B7F5}" type="presOf" srcId="{1521B4E3-35C1-4FBF-84A3-BEA102C8A707}" destId="{DAD9583C-0B34-4FB0-BD23-8E11CF1A2790}" srcOrd="0" destOrd="0" presId="urn:microsoft.com/office/officeart/2005/8/layout/cycle1"/>
    <dgm:cxn modelId="{D622C639-190F-4AA7-BADF-2CE970417014}" type="presOf" srcId="{F8EC39F3-A4A8-4EFF-9EBF-58A86FD326F1}" destId="{435187A5-B8E6-49EC-AD89-2B6BF7E091B4}" srcOrd="0" destOrd="0" presId="urn:microsoft.com/office/officeart/2005/8/layout/cycle1"/>
    <dgm:cxn modelId="{8505DD57-4A32-4F18-89B9-7A6C14E38567}" type="presOf" srcId="{6C6C0984-C82C-470C-8196-9E14E9916F40}" destId="{46B66704-5F3F-49C0-91E2-EF7369E3372C}" srcOrd="0" destOrd="0" presId="urn:microsoft.com/office/officeart/2005/8/layout/cycle1"/>
    <dgm:cxn modelId="{6361C558-1292-436D-B755-B98C67388CC0}" type="presOf" srcId="{87825035-31C5-46AE-BFF8-B87460D7FC3A}" destId="{6BBD4A17-9228-4BAF-BFAD-428FAA3C5656}" srcOrd="0" destOrd="0" presId="urn:microsoft.com/office/officeart/2005/8/layout/cycle1"/>
    <dgm:cxn modelId="{DF74EE8D-2692-4B9F-AE2B-C9F6668651A8}" srcId="{1521B4E3-35C1-4FBF-84A3-BEA102C8A707}" destId="{87825035-31C5-46AE-BFF8-B87460D7FC3A}" srcOrd="1" destOrd="0" parTransId="{4BB03DC2-F9D8-43A6-98F6-2EDA64CE7C66}" sibTransId="{6C6C0984-C82C-470C-8196-9E14E9916F40}"/>
    <dgm:cxn modelId="{44C59F0D-50E2-41A9-95A9-2CE1BE1F92BA}" type="presOf" srcId="{C0F6F13C-24F4-4B9B-A486-8C5F8349FB34}" destId="{BB23AB06-92C9-4359-A8ED-9BD0F81A56EA}" srcOrd="0" destOrd="0" presId="urn:microsoft.com/office/officeart/2005/8/layout/cycle1"/>
    <dgm:cxn modelId="{2706C595-7E42-4E62-8A98-9704DE70CEB2}" type="presOf" srcId="{7F6B4AF4-BAAE-42D9-8656-13C526D72B30}" destId="{3409A098-A607-4BC0-B970-0343D0186ECE}" srcOrd="0" destOrd="0" presId="urn:microsoft.com/office/officeart/2005/8/layout/cycle1"/>
    <dgm:cxn modelId="{F1ACD15D-1675-4522-AD0F-FF0809944659}" srcId="{1521B4E3-35C1-4FBF-84A3-BEA102C8A707}" destId="{F8EC39F3-A4A8-4EFF-9EBF-58A86FD326F1}" srcOrd="2" destOrd="0" parTransId="{55D4B478-29D8-4AAF-B9B4-672FB884D68E}" sibTransId="{C0F6F13C-24F4-4B9B-A486-8C5F8349FB34}"/>
    <dgm:cxn modelId="{621E64A0-1DEA-450B-8BAC-43E9D5C0BEE8}" type="presOf" srcId="{42845F82-4789-488D-84BD-C0B165649B8B}" destId="{461309B7-FD3E-4A5C-86FD-687840CD565C}" srcOrd="0" destOrd="0" presId="urn:microsoft.com/office/officeart/2005/8/layout/cycle1"/>
    <dgm:cxn modelId="{D6B24406-CB38-4933-80BC-F993B6116F90}" srcId="{1521B4E3-35C1-4FBF-84A3-BEA102C8A707}" destId="{9E209A4E-DA77-40C9-9A52-27EA5A942438}" srcOrd="0" destOrd="0" parTransId="{F9634E1F-14BD-4599-88D1-F0D4F08FA4AA}" sibTransId="{42845F82-4789-488D-84BD-C0B165649B8B}"/>
    <dgm:cxn modelId="{1B553BFA-F5F6-4930-B308-785FE82DD70D}" type="presOf" srcId="{DB588661-9D4A-4ADC-ACEF-0A5E6C8259A0}" destId="{5384847D-C4A6-45ED-86BA-D4751F39302F}" srcOrd="0" destOrd="0" presId="urn:microsoft.com/office/officeart/2005/8/layout/cycle1"/>
    <dgm:cxn modelId="{AE67CD0C-3E62-40E3-96B3-C9F189958B16}" type="presOf" srcId="{DCCB5C20-AA15-40F6-A36E-290AAF6A6C6B}" destId="{4F76A890-98C3-462D-A757-01DD9D129EEA}" srcOrd="0" destOrd="0" presId="urn:microsoft.com/office/officeart/2005/8/layout/cycle1"/>
    <dgm:cxn modelId="{F176BC9B-1F36-4316-8062-0C2D10E529E4}" type="presParOf" srcId="{DAD9583C-0B34-4FB0-BD23-8E11CF1A2790}" destId="{6703728E-E762-4624-AB63-E57CE27B3E59}" srcOrd="0" destOrd="0" presId="urn:microsoft.com/office/officeart/2005/8/layout/cycle1"/>
    <dgm:cxn modelId="{330A7C93-E98E-4018-B20E-E35307E1DD23}" type="presParOf" srcId="{DAD9583C-0B34-4FB0-BD23-8E11CF1A2790}" destId="{2DA79C07-FACE-4E80-ACA0-31A28AE38FE4}" srcOrd="1" destOrd="0" presId="urn:microsoft.com/office/officeart/2005/8/layout/cycle1"/>
    <dgm:cxn modelId="{BAC4E84E-E763-433A-BE13-C03090A1D88A}" type="presParOf" srcId="{DAD9583C-0B34-4FB0-BD23-8E11CF1A2790}" destId="{461309B7-FD3E-4A5C-86FD-687840CD565C}" srcOrd="2" destOrd="0" presId="urn:microsoft.com/office/officeart/2005/8/layout/cycle1"/>
    <dgm:cxn modelId="{FCDD28C1-8EB6-474D-B046-448C98B7B529}" type="presParOf" srcId="{DAD9583C-0B34-4FB0-BD23-8E11CF1A2790}" destId="{49B5C1DA-ABCC-4AF4-B817-CA991CF55C95}" srcOrd="3" destOrd="0" presId="urn:microsoft.com/office/officeart/2005/8/layout/cycle1"/>
    <dgm:cxn modelId="{5400951E-272D-4A0A-BDEA-B711BA2066B0}" type="presParOf" srcId="{DAD9583C-0B34-4FB0-BD23-8E11CF1A2790}" destId="{6BBD4A17-9228-4BAF-BFAD-428FAA3C5656}" srcOrd="4" destOrd="0" presId="urn:microsoft.com/office/officeart/2005/8/layout/cycle1"/>
    <dgm:cxn modelId="{0538648B-F3E3-4B3C-B629-A78385B31F5E}" type="presParOf" srcId="{DAD9583C-0B34-4FB0-BD23-8E11CF1A2790}" destId="{46B66704-5F3F-49C0-91E2-EF7369E3372C}" srcOrd="5" destOrd="0" presId="urn:microsoft.com/office/officeart/2005/8/layout/cycle1"/>
    <dgm:cxn modelId="{A8D28B8A-BADC-41F3-8AF7-DE901DFF27FC}" type="presParOf" srcId="{DAD9583C-0B34-4FB0-BD23-8E11CF1A2790}" destId="{012638C4-B9EC-4EE2-AE87-A08E2EF0D05A}" srcOrd="6" destOrd="0" presId="urn:microsoft.com/office/officeart/2005/8/layout/cycle1"/>
    <dgm:cxn modelId="{C11C42D3-4E3C-488C-9EC0-DF0DE0580A5F}" type="presParOf" srcId="{DAD9583C-0B34-4FB0-BD23-8E11CF1A2790}" destId="{435187A5-B8E6-49EC-AD89-2B6BF7E091B4}" srcOrd="7" destOrd="0" presId="urn:microsoft.com/office/officeart/2005/8/layout/cycle1"/>
    <dgm:cxn modelId="{D0CB3D55-5FEF-4D9B-8067-62B4E4B4BCD8}" type="presParOf" srcId="{DAD9583C-0B34-4FB0-BD23-8E11CF1A2790}" destId="{BB23AB06-92C9-4359-A8ED-9BD0F81A56EA}" srcOrd="8" destOrd="0" presId="urn:microsoft.com/office/officeart/2005/8/layout/cycle1"/>
    <dgm:cxn modelId="{F2804105-39AE-4AC6-B561-B0A75716B71B}" type="presParOf" srcId="{DAD9583C-0B34-4FB0-BD23-8E11CF1A2790}" destId="{2FAF3919-03C9-450E-AB10-74F3F2F7B953}" srcOrd="9" destOrd="0" presId="urn:microsoft.com/office/officeart/2005/8/layout/cycle1"/>
    <dgm:cxn modelId="{AF07D561-D24A-4BE8-9367-9C13CF53EF2F}" type="presParOf" srcId="{DAD9583C-0B34-4FB0-BD23-8E11CF1A2790}" destId="{5384847D-C4A6-45ED-86BA-D4751F39302F}" srcOrd="10" destOrd="0" presId="urn:microsoft.com/office/officeart/2005/8/layout/cycle1"/>
    <dgm:cxn modelId="{90898B50-4A59-486F-87DF-6F17B06C1910}" type="presParOf" srcId="{DAD9583C-0B34-4FB0-BD23-8E11CF1A2790}" destId="{4F76A890-98C3-462D-A757-01DD9D129EEA}" srcOrd="11" destOrd="0" presId="urn:microsoft.com/office/officeart/2005/8/layout/cycle1"/>
    <dgm:cxn modelId="{EF98A1F7-E3D8-4400-BCEA-281E78DE2AC6}" type="presParOf" srcId="{DAD9583C-0B34-4FB0-BD23-8E11CF1A2790}" destId="{9CEDC71F-9C03-44A4-8908-BB1BE9DC3377}" srcOrd="12" destOrd="0" presId="urn:microsoft.com/office/officeart/2005/8/layout/cycle1"/>
    <dgm:cxn modelId="{A9E60C73-8240-4632-B2BC-98CB430CC4B0}" type="presParOf" srcId="{DAD9583C-0B34-4FB0-BD23-8E11CF1A2790}" destId="{72489A9F-B102-4B7D-96BB-C270C6461A87}" srcOrd="13" destOrd="0" presId="urn:microsoft.com/office/officeart/2005/8/layout/cycle1"/>
    <dgm:cxn modelId="{3909668C-4A26-439B-A884-15F9CB31AD88}" type="presParOf" srcId="{DAD9583C-0B34-4FB0-BD23-8E11CF1A2790}" destId="{3409A098-A607-4BC0-B970-0343D0186ECE}" srcOrd="14"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A79C07-FACE-4E80-ACA0-31A28AE38FE4}">
      <dsp:nvSpPr>
        <dsp:cNvPr id="0" name=""/>
        <dsp:cNvSpPr/>
      </dsp:nvSpPr>
      <dsp:spPr>
        <a:xfrm>
          <a:off x="4509380" y="-29407"/>
          <a:ext cx="1283506" cy="11477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b="1" kern="1200" baseline="0" dirty="0"/>
            <a:t>Program Design/ </a:t>
          </a:r>
          <a:br>
            <a:rPr lang="en-US" sz="2200" b="1" kern="1200" baseline="0" dirty="0"/>
          </a:br>
          <a:r>
            <a:rPr lang="en-US" sz="2200" b="1" kern="1200" baseline="0" dirty="0"/>
            <a:t>Re-Design</a:t>
          </a:r>
        </a:p>
      </dsp:txBody>
      <dsp:txXfrm>
        <a:off x="4509380" y="-29407"/>
        <a:ext cx="1283506" cy="1147785"/>
      </dsp:txXfrm>
    </dsp:sp>
    <dsp:sp modelId="{461309B7-FD3E-4A5C-86FD-687840CD565C}">
      <dsp:nvSpPr>
        <dsp:cNvPr id="0" name=""/>
        <dsp:cNvSpPr/>
      </dsp:nvSpPr>
      <dsp:spPr>
        <a:xfrm>
          <a:off x="1816002" y="-73900"/>
          <a:ext cx="4383807" cy="4383807"/>
        </a:xfrm>
        <a:prstGeom prst="circularArrow">
          <a:avLst>
            <a:gd name="adj1" fmla="val 5199"/>
            <a:gd name="adj2" fmla="val 335863"/>
            <a:gd name="adj3" fmla="val 21293446"/>
            <a:gd name="adj4" fmla="val 19744352"/>
            <a:gd name="adj5" fmla="val 6066"/>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6BBD4A17-9228-4BAF-BFAD-428FAA3C5656}">
      <dsp:nvSpPr>
        <dsp:cNvPr id="0" name=""/>
        <dsp:cNvSpPr/>
      </dsp:nvSpPr>
      <dsp:spPr>
        <a:xfrm>
          <a:off x="4587658" y="2134585"/>
          <a:ext cx="2540057" cy="11688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b="1" kern="1200" dirty="0"/>
            <a:t>Implementation</a:t>
          </a:r>
        </a:p>
      </dsp:txBody>
      <dsp:txXfrm>
        <a:off x="4587658" y="2134585"/>
        <a:ext cx="2540057" cy="1168896"/>
      </dsp:txXfrm>
    </dsp:sp>
    <dsp:sp modelId="{46B66704-5F3F-49C0-91E2-EF7369E3372C}">
      <dsp:nvSpPr>
        <dsp:cNvPr id="0" name=""/>
        <dsp:cNvSpPr/>
      </dsp:nvSpPr>
      <dsp:spPr>
        <a:xfrm>
          <a:off x="1816002" y="-73900"/>
          <a:ext cx="4383807" cy="4383807"/>
        </a:xfrm>
        <a:prstGeom prst="circularArrow">
          <a:avLst>
            <a:gd name="adj1" fmla="val 5199"/>
            <a:gd name="adj2" fmla="val 335863"/>
            <a:gd name="adj3" fmla="val 3806479"/>
            <a:gd name="adj4" fmla="val 2253238"/>
            <a:gd name="adj5" fmla="val 6066"/>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435187A5-B8E6-49EC-AD89-2B6BF7E091B4}">
      <dsp:nvSpPr>
        <dsp:cNvPr id="0" name=""/>
        <dsp:cNvSpPr/>
      </dsp:nvSpPr>
      <dsp:spPr>
        <a:xfrm>
          <a:off x="3312127" y="3265767"/>
          <a:ext cx="1391559" cy="15944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a:t>Program Operations </a:t>
          </a:r>
        </a:p>
      </dsp:txBody>
      <dsp:txXfrm>
        <a:off x="3312127" y="3265767"/>
        <a:ext cx="1391559" cy="1594421"/>
      </dsp:txXfrm>
    </dsp:sp>
    <dsp:sp modelId="{BB23AB06-92C9-4359-A8ED-9BD0F81A56EA}">
      <dsp:nvSpPr>
        <dsp:cNvPr id="0" name=""/>
        <dsp:cNvSpPr/>
      </dsp:nvSpPr>
      <dsp:spPr>
        <a:xfrm>
          <a:off x="1816002" y="-73900"/>
          <a:ext cx="4383807" cy="4383807"/>
        </a:xfrm>
        <a:prstGeom prst="circularArrow">
          <a:avLst>
            <a:gd name="adj1" fmla="val 5199"/>
            <a:gd name="adj2" fmla="val 335863"/>
            <a:gd name="adj3" fmla="val 8070241"/>
            <a:gd name="adj4" fmla="val 6657658"/>
            <a:gd name="adj5" fmla="val 6066"/>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5384847D-C4A6-45ED-86BA-D4751F39302F}">
      <dsp:nvSpPr>
        <dsp:cNvPr id="0" name=""/>
        <dsp:cNvSpPr/>
      </dsp:nvSpPr>
      <dsp:spPr>
        <a:xfrm>
          <a:off x="1406683" y="2072505"/>
          <a:ext cx="1502884" cy="12930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b="1" kern="1200" dirty="0"/>
            <a:t>Program Evaluation</a:t>
          </a:r>
        </a:p>
      </dsp:txBody>
      <dsp:txXfrm>
        <a:off x="1406683" y="2072505"/>
        <a:ext cx="1502884" cy="1293056"/>
      </dsp:txXfrm>
    </dsp:sp>
    <dsp:sp modelId="{4F76A890-98C3-462D-A757-01DD9D129EEA}">
      <dsp:nvSpPr>
        <dsp:cNvPr id="0" name=""/>
        <dsp:cNvSpPr/>
      </dsp:nvSpPr>
      <dsp:spPr>
        <a:xfrm>
          <a:off x="1816002" y="-73900"/>
          <a:ext cx="4383807" cy="4383807"/>
        </a:xfrm>
        <a:prstGeom prst="circularArrow">
          <a:avLst>
            <a:gd name="adj1" fmla="val 5199"/>
            <a:gd name="adj2" fmla="val 335863"/>
            <a:gd name="adj3" fmla="val 12104488"/>
            <a:gd name="adj4" fmla="val 10880425"/>
            <a:gd name="adj5" fmla="val 6066"/>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72489A9F-B102-4B7D-96BB-C270C6461A87}">
      <dsp:nvSpPr>
        <dsp:cNvPr id="0" name=""/>
        <dsp:cNvSpPr/>
      </dsp:nvSpPr>
      <dsp:spPr>
        <a:xfrm>
          <a:off x="1880007" y="-135788"/>
          <a:ext cx="1969344" cy="13605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b="1" kern="1200" baseline="0" dirty="0"/>
            <a:t>Improvement</a:t>
          </a:r>
          <a:r>
            <a:rPr lang="en-US" sz="2200" b="1" kern="1200" dirty="0"/>
            <a:t> </a:t>
          </a:r>
          <a:r>
            <a:rPr lang="en-US" sz="2200" b="1" kern="1200" baseline="0" dirty="0"/>
            <a:t>Activities</a:t>
          </a:r>
        </a:p>
      </dsp:txBody>
      <dsp:txXfrm>
        <a:off x="1880007" y="-135788"/>
        <a:ext cx="1969344" cy="1360548"/>
      </dsp:txXfrm>
    </dsp:sp>
    <dsp:sp modelId="{3409A098-A607-4BC0-B970-0343D0186ECE}">
      <dsp:nvSpPr>
        <dsp:cNvPr id="0" name=""/>
        <dsp:cNvSpPr/>
      </dsp:nvSpPr>
      <dsp:spPr>
        <a:xfrm>
          <a:off x="1816002" y="-73900"/>
          <a:ext cx="4383807" cy="4383807"/>
        </a:xfrm>
        <a:prstGeom prst="circularArrow">
          <a:avLst>
            <a:gd name="adj1" fmla="val 5199"/>
            <a:gd name="adj2" fmla="val 335863"/>
            <a:gd name="adj3" fmla="val 16760620"/>
            <a:gd name="adj4" fmla="val 15919442"/>
            <a:gd name="adj5" fmla="val 6066"/>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7C9CEE-4BA4-48B7-84E8-4C3204BE94C2}" type="datetimeFigureOut">
              <a:rPr lang="en-US" smtClean="0"/>
              <a:t>7/12/2018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C0F04E-C2C0-4D8C-ADF1-2B7E2333A67A}" type="slidenum">
              <a:rPr lang="en-US" smtClean="0"/>
              <a:t>‹#›</a:t>
            </a:fld>
            <a:endParaRPr lang="en-US"/>
          </a:p>
        </p:txBody>
      </p:sp>
    </p:spTree>
    <p:extLst>
      <p:ext uri="{BB962C8B-B14F-4D97-AF65-F5344CB8AC3E}">
        <p14:creationId xmlns:p14="http://schemas.microsoft.com/office/powerpoint/2010/main" val="5164525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file:///C:\Users\Erin\Desktop\wearenpn.org"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healthchoices.pa.gov/info/about/community/" TargetMode="External"/><Relationship Id="rId2" Type="http://schemas.openxmlformats.org/officeDocument/2006/relationships/slide" Target="../slides/slide9.xml"/><Relationship Id="rId1" Type="http://schemas.openxmlformats.org/officeDocument/2006/relationships/notesMaster" Target="../notesMasters/notesMaster1.xml"/><Relationship Id="rId6" Type="http://schemas.openxmlformats.org/officeDocument/2006/relationships/hyperlink" Target="https://colorado.gov/pacific/hcpf/electronic-visit-verification-stakeholder-workgroup" TargetMode="External"/><Relationship Id="rId5" Type="http://schemas.openxmlformats.org/officeDocument/2006/relationships/hyperlink" Target="https://medicaid.publicrep.org/wp-content/uploads/2018/06/6.19.18-Guthrie-bill-HR-6042.pdf" TargetMode="External"/><Relationship Id="rId4" Type="http://schemas.openxmlformats.org/officeDocument/2006/relationships/hyperlink" Target="https://docs.house.gov/billsthisweek/20161128/CPRT-114-HPRT-RU00-SAHR34.pdf"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session will examine the critical role of stakeholder engagement in designing services that meet the needs of the people they serve, providers of services, Managed Care Organizations and states--- 20 minutes</a:t>
            </a:r>
          </a:p>
          <a:p>
            <a:endParaRPr lang="en-US" dirty="0" smtClean="0"/>
          </a:p>
          <a:p>
            <a:r>
              <a:rPr lang="en-US" dirty="0" smtClean="0"/>
              <a:t>USE ENGAGEMENT TO IMPROVE QUALITY </a:t>
            </a:r>
          </a:p>
          <a:p>
            <a:endParaRPr lang="en-US" dirty="0"/>
          </a:p>
        </p:txBody>
      </p:sp>
      <p:sp>
        <p:nvSpPr>
          <p:cNvPr id="4" name="Slide Number Placeholder 3"/>
          <p:cNvSpPr>
            <a:spLocks noGrp="1"/>
          </p:cNvSpPr>
          <p:nvPr>
            <p:ph type="sldNum" sz="quarter" idx="10"/>
          </p:nvPr>
        </p:nvSpPr>
        <p:spPr/>
        <p:txBody>
          <a:bodyPr/>
          <a:lstStyle/>
          <a:p>
            <a:fld id="{29C0F04E-C2C0-4D8C-ADF1-2B7E2333A67A}" type="slidenum">
              <a:rPr lang="en-US" smtClean="0"/>
              <a:t>1</a:t>
            </a:fld>
            <a:endParaRPr lang="en-US"/>
          </a:p>
        </p:txBody>
      </p:sp>
    </p:spTree>
    <p:extLst>
      <p:ext uri="{BB962C8B-B14F-4D97-AF65-F5344CB8AC3E}">
        <p14:creationId xmlns:p14="http://schemas.microsoft.com/office/powerpoint/2010/main" val="1188162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smtClean="0"/>
              <a:t>(</a:t>
            </a:r>
            <a:r>
              <a:rPr lang="en-US" sz="1200" dirty="0" err="1" smtClean="0"/>
              <a:t>Arnstein</a:t>
            </a:r>
            <a:r>
              <a:rPr lang="en-US" sz="1200" dirty="0" smtClean="0"/>
              <a:t>, 1969; Bens, 1994; Barnes, 1999; Lowndes, Pratchett, &amp; Stoker, 2001a/b). </a:t>
            </a:r>
          </a:p>
          <a:p>
            <a:pPr marL="171450" indent="-171450">
              <a:buFont typeface="Arial" panose="020B0604020202020204" pitchFamily="34" charset="0"/>
              <a:buChar char="•"/>
            </a:pPr>
            <a:r>
              <a:rPr lang="en-US" sz="1200" dirty="0" smtClean="0"/>
              <a:t>empowers participants</a:t>
            </a:r>
          </a:p>
          <a:p>
            <a:pPr marL="171450" indent="-171450">
              <a:buFont typeface="Arial" panose="020B0604020202020204" pitchFamily="34" charset="0"/>
              <a:buChar char="•"/>
            </a:pPr>
            <a:r>
              <a:rPr lang="en-US" sz="1200" dirty="0" smtClean="0"/>
              <a:t>improves their understanding of complex systems</a:t>
            </a:r>
          </a:p>
          <a:p>
            <a:pPr marL="171450" indent="-171450">
              <a:buFont typeface="Arial" panose="020B0604020202020204" pitchFamily="34" charset="0"/>
              <a:buChar char="•"/>
            </a:pPr>
            <a:r>
              <a:rPr lang="en-US" sz="1200" dirty="0" smtClean="0"/>
              <a:t>boosts program administrators’ knowledge of participants’ needs</a:t>
            </a:r>
          </a:p>
          <a:p>
            <a:pPr marL="171450" indent="-171450">
              <a:buFont typeface="Arial" panose="020B0604020202020204" pitchFamily="34" charset="0"/>
              <a:buChar char="•"/>
            </a:pPr>
            <a:r>
              <a:rPr lang="en-US" sz="1200" dirty="0" smtClean="0"/>
              <a:t>ultimately leading to increased advocacy and improved services</a:t>
            </a:r>
          </a:p>
          <a:p>
            <a:endParaRPr lang="en-US" dirty="0"/>
          </a:p>
        </p:txBody>
      </p:sp>
      <p:sp>
        <p:nvSpPr>
          <p:cNvPr id="4" name="Slide Number Placeholder 3"/>
          <p:cNvSpPr>
            <a:spLocks noGrp="1"/>
          </p:cNvSpPr>
          <p:nvPr>
            <p:ph type="sldNum" sz="quarter" idx="10"/>
          </p:nvPr>
        </p:nvSpPr>
        <p:spPr/>
        <p:txBody>
          <a:bodyPr/>
          <a:lstStyle/>
          <a:p>
            <a:fld id="{29C0F04E-C2C0-4D8C-ADF1-2B7E2333A67A}" type="slidenum">
              <a:rPr lang="en-US" smtClean="0"/>
              <a:t>3</a:t>
            </a:fld>
            <a:endParaRPr lang="en-US"/>
          </a:p>
        </p:txBody>
      </p:sp>
    </p:spTree>
    <p:extLst>
      <p:ext uri="{BB962C8B-B14F-4D97-AF65-F5344CB8AC3E}">
        <p14:creationId xmlns:p14="http://schemas.microsoft.com/office/powerpoint/2010/main" val="3109548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While the literature says even less about the negative outcomes associated with engagement, it does point to some concerns among administrators that engagement will lead to unrealistic expectations and transfer decision making authority from those formally appointed or elected to non-elected individuals (Lowndes, Pratchett, &amp; Stoker, 2001a).</a:t>
            </a:r>
          </a:p>
          <a:p>
            <a:endParaRPr lang="en-US" dirty="0"/>
          </a:p>
        </p:txBody>
      </p:sp>
      <p:sp>
        <p:nvSpPr>
          <p:cNvPr id="4" name="Slide Number Placeholder 3"/>
          <p:cNvSpPr>
            <a:spLocks noGrp="1"/>
          </p:cNvSpPr>
          <p:nvPr>
            <p:ph type="sldNum" sz="quarter" idx="10"/>
          </p:nvPr>
        </p:nvSpPr>
        <p:spPr/>
        <p:txBody>
          <a:bodyPr/>
          <a:lstStyle/>
          <a:p>
            <a:fld id="{29C0F04E-C2C0-4D8C-ADF1-2B7E2333A67A}" type="slidenum">
              <a:rPr lang="en-US" smtClean="0"/>
              <a:t>4</a:t>
            </a:fld>
            <a:endParaRPr lang="en-US"/>
          </a:p>
        </p:txBody>
      </p:sp>
    </p:spTree>
    <p:extLst>
      <p:ext uri="{BB962C8B-B14F-4D97-AF65-F5344CB8AC3E}">
        <p14:creationId xmlns:p14="http://schemas.microsoft.com/office/powerpoint/2010/main" val="40898900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For instance, potential program participants can inform the design of a self-direction programs by participating in focus groups and community forums to share what is working and not working in their current systems of supports, as well as participate in workgroups to inform program elements, such as consultant roles and responsibilities, individual budget parameters, and participant training expectations. Post implementation, program participants can help inform program enhancements through a wide range of methods (e.g., advisory groups, committees, surveys, focus groups) to address numerous participant direction topics, such as improved participant outreach, refined consultant and financial management policies, improved training, and enhanced safeguards. Program administrators should partner with advocates and program allies (e.g., contractors, advocacy organizations, and academic partners) to identify systematic ways to engage program participants in each of these phases and should continually assess if the most creative and effective ways to engage participants are in place. </a:t>
            </a:r>
          </a:p>
          <a:p>
            <a:endParaRPr lang="en-US" dirty="0"/>
          </a:p>
        </p:txBody>
      </p:sp>
      <p:sp>
        <p:nvSpPr>
          <p:cNvPr id="4" name="Slide Number Placeholder 3"/>
          <p:cNvSpPr>
            <a:spLocks noGrp="1"/>
          </p:cNvSpPr>
          <p:nvPr>
            <p:ph type="sldNum" sz="quarter" idx="10"/>
          </p:nvPr>
        </p:nvSpPr>
        <p:spPr/>
        <p:txBody>
          <a:bodyPr/>
          <a:lstStyle/>
          <a:p>
            <a:fld id="{29C0F04E-C2C0-4D8C-ADF1-2B7E2333A67A}" type="slidenum">
              <a:rPr lang="en-US" smtClean="0"/>
              <a:t>5</a:t>
            </a:fld>
            <a:endParaRPr lang="en-US"/>
          </a:p>
        </p:txBody>
      </p:sp>
    </p:spTree>
    <p:extLst>
      <p:ext uri="{BB962C8B-B14F-4D97-AF65-F5344CB8AC3E}">
        <p14:creationId xmlns:p14="http://schemas.microsoft.com/office/powerpoint/2010/main" val="42148503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The National Participant Network</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Programs can call on </a:t>
            </a:r>
            <a:r>
              <a:rPr lang="en-US" sz="1200" u="sng" kern="1200" dirty="0" smtClean="0">
                <a:solidFill>
                  <a:schemeClr val="tx1"/>
                </a:solidFill>
                <a:effectLst/>
                <a:latin typeface="+mn-lt"/>
                <a:ea typeface="+mn-ea"/>
                <a:cs typeface="+mn-cs"/>
                <a:hlinkClick r:id="rId3"/>
              </a:rPr>
              <a:t>The National Participant Network (NPN)</a:t>
            </a:r>
            <a:r>
              <a:rPr lang="en-US" sz="1200" kern="1200" dirty="0" smtClean="0">
                <a:solidFill>
                  <a:schemeClr val="tx1"/>
                </a:solidFill>
                <a:effectLst/>
                <a:latin typeface="+mn-lt"/>
                <a:ea typeface="+mn-ea"/>
                <a:cs typeface="+mn-cs"/>
              </a:rPr>
              <a:t> for engagement ideas and for input on their work. The NPN is an independent non-profit comprised of participants, caregivers, and advocates who share ideas about how to improve participant-directed programs as well as strengthen participant involvement in programs at all levels. The NPN, which has members in all states and territories and a small international membership, can be reached via their website at wearenpn.org. </a:t>
            </a:r>
          </a:p>
          <a:p>
            <a:r>
              <a:rPr lang="en-US" sz="1200" kern="1200" dirty="0" smtClean="0">
                <a:solidFill>
                  <a:schemeClr val="tx1"/>
                </a:solidFill>
                <a:effectLst/>
                <a:latin typeface="+mn-lt"/>
                <a:ea typeface="+mn-ea"/>
                <a:cs typeface="+mn-cs"/>
              </a:rPr>
              <a:t>Program participants and others with lived experience also can assume a role </a:t>
            </a:r>
            <a:r>
              <a:rPr lang="en-US" sz="1200" b="1" kern="1200" dirty="0" smtClean="0">
                <a:solidFill>
                  <a:schemeClr val="tx1"/>
                </a:solidFill>
                <a:effectLst/>
                <a:latin typeface="+mn-lt"/>
                <a:ea typeface="+mn-ea"/>
                <a:cs typeface="+mn-cs"/>
              </a:rPr>
              <a:t>in day-to-day operations</a:t>
            </a:r>
            <a:r>
              <a:rPr lang="en-US" sz="1200" kern="1200" dirty="0" smtClean="0">
                <a:solidFill>
                  <a:schemeClr val="tx1"/>
                </a:solidFill>
                <a:effectLst/>
                <a:latin typeface="+mn-lt"/>
                <a:ea typeface="+mn-ea"/>
                <a:cs typeface="+mn-cs"/>
              </a:rPr>
              <a:t> to ensure participant direction programs are responsive to the needs of the population served. For instance, peer support models allow participants and representatives to call upon each other for guidance on how to recruit, hire, train, and supervise paid workers as well to identify innovative ways to use budgets to address unmet needs. Individuals with lived experience also can assume a more formalized role in a self-directed program by becoming program employees (e.g., by creating employment targets for the hiring of people with disabilities) or subcontractors (e.g., by contracting with centers for independent living or other peer organizations for consultant and/or financial management services). Participant engagement also should be considered an essential element of the program’s </a:t>
            </a:r>
            <a:r>
              <a:rPr lang="en-US" sz="1200" b="1" kern="1200" dirty="0" smtClean="0">
                <a:solidFill>
                  <a:schemeClr val="tx1"/>
                </a:solidFill>
                <a:effectLst/>
                <a:latin typeface="+mn-lt"/>
                <a:ea typeface="+mn-ea"/>
                <a:cs typeface="+mn-cs"/>
              </a:rPr>
              <a:t>continuous quality improvement structures</a:t>
            </a:r>
            <a:r>
              <a:rPr lang="en-US" sz="1200" kern="1200" dirty="0" smtClean="0">
                <a:solidFill>
                  <a:schemeClr val="tx1"/>
                </a:solidFill>
                <a:effectLst/>
                <a:latin typeface="+mn-lt"/>
                <a:ea typeface="+mn-ea"/>
                <a:cs typeface="+mn-cs"/>
              </a:rPr>
              <a:t>. For instance, program participants and others with lived experience can participate in quality committees and help in the identification of participant direction quality measures. Participants, as a part of quality design and improvement structures, can inform program administrators of what quality means to them, provide insights into feasible data collection strategies, help to interpret findings, and proactively identify quality concerns even before they show in the data. Participant and broader stakeholder engagement also can support program administrators to </a:t>
            </a:r>
            <a:r>
              <a:rPr lang="en-US" sz="1200" b="1" kern="1200" dirty="0" smtClean="0">
                <a:solidFill>
                  <a:schemeClr val="tx1"/>
                </a:solidFill>
                <a:effectLst/>
                <a:latin typeface="+mn-lt"/>
                <a:ea typeface="+mn-ea"/>
                <a:cs typeface="+mn-cs"/>
              </a:rPr>
              <a:t>address complex design changes</a:t>
            </a:r>
            <a:r>
              <a:rPr lang="en-US" sz="1200" kern="1200" dirty="0" smtClean="0">
                <a:solidFill>
                  <a:schemeClr val="tx1"/>
                </a:solidFill>
                <a:effectLst/>
                <a:latin typeface="+mn-lt"/>
                <a:ea typeface="+mn-ea"/>
                <a:cs typeface="+mn-cs"/>
              </a:rPr>
              <a:t>, such as waiver redesigns, transitions to managed care, and the use of electronic visit verification systems.</a:t>
            </a:r>
            <a:r>
              <a:rPr lang="en-US" dirty="0" smtClean="0">
                <a:effectLst/>
              </a:rPr>
              <a:t> </a:t>
            </a:r>
            <a:endParaRPr lang="en-US" dirty="0"/>
          </a:p>
        </p:txBody>
      </p:sp>
      <p:sp>
        <p:nvSpPr>
          <p:cNvPr id="4" name="Slide Number Placeholder 3"/>
          <p:cNvSpPr>
            <a:spLocks noGrp="1"/>
          </p:cNvSpPr>
          <p:nvPr>
            <p:ph type="sldNum" sz="quarter" idx="10"/>
          </p:nvPr>
        </p:nvSpPr>
        <p:spPr/>
        <p:txBody>
          <a:bodyPr/>
          <a:lstStyle/>
          <a:p>
            <a:fld id="{29C0F04E-C2C0-4D8C-ADF1-2B7E2333A67A}" type="slidenum">
              <a:rPr lang="en-US" smtClean="0"/>
              <a:t>6</a:t>
            </a:fld>
            <a:endParaRPr lang="en-US"/>
          </a:p>
        </p:txBody>
      </p:sp>
    </p:spTree>
    <p:extLst>
      <p:ext uri="{BB962C8B-B14F-4D97-AF65-F5344CB8AC3E}">
        <p14:creationId xmlns:p14="http://schemas.microsoft.com/office/powerpoint/2010/main" val="9432005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Stakeholder Engagement and Managed Care Transition</a:t>
            </a:r>
            <a:endParaRPr lang="en-US" dirty="0" smtClean="0"/>
          </a:p>
          <a:p>
            <a:r>
              <a:rPr lang="en-US" dirty="0" smtClean="0"/>
              <a:t>To inform the transition of long-term services and supports, including self-direction, to managed care, the Pennsylvania Department of Human Services (DHS) and the Pennsylvania Department of Aging (PDA) implemented a multipronged stakeholder engagement process for </a:t>
            </a:r>
            <a:r>
              <a:rPr lang="en-US" u="sng" dirty="0" smtClean="0">
                <a:hlinkClick r:id="rId3"/>
              </a:rPr>
              <a:t>Community </a:t>
            </a:r>
            <a:r>
              <a:rPr lang="en-US" u="sng" dirty="0" err="1" smtClean="0">
                <a:hlinkClick r:id="rId3"/>
              </a:rPr>
              <a:t>HealthChoices</a:t>
            </a:r>
            <a:r>
              <a:rPr lang="en-US" dirty="0" smtClean="0"/>
              <a:t>. The stakeholder engagement strategy targeted program participants and broader stakeholders and was inclusive of a website to post documents; regional public listening sessions to hear concerns; an electronic ‘mailbox’ to collect questions and concerns; topic specific advisory groups, committees and workgroups to address unique managed care transition topics (including self-direction); as well as monthly webinars and regional ‘meet and greets’ to support ongoing communication and community readiness.</a:t>
            </a:r>
          </a:p>
          <a:p>
            <a:endParaRPr lang="en-US" dirty="0" smtClean="0"/>
          </a:p>
          <a:p>
            <a:r>
              <a:rPr lang="en-US" b="1" dirty="0" smtClean="0"/>
              <a:t>Stakeholder Engagement and Electronic Visit Verification</a:t>
            </a:r>
            <a:endParaRPr lang="en-US" dirty="0" smtClean="0"/>
          </a:p>
          <a:p>
            <a:r>
              <a:rPr lang="en-US" dirty="0" smtClean="0"/>
              <a:t>While the </a:t>
            </a:r>
            <a:r>
              <a:rPr lang="en-US" u="sng" dirty="0" smtClean="0">
                <a:hlinkClick r:id="rId4"/>
              </a:rPr>
              <a:t>21</a:t>
            </a:r>
            <a:r>
              <a:rPr lang="en-US" u="sng" baseline="30000" dirty="0" smtClean="0">
                <a:hlinkClick r:id="rId4"/>
              </a:rPr>
              <a:t>st</a:t>
            </a:r>
            <a:r>
              <a:rPr lang="en-US" u="sng" dirty="0" smtClean="0">
                <a:hlinkClick r:id="rId4"/>
              </a:rPr>
              <a:t> Century Cures Act</a:t>
            </a:r>
            <a:r>
              <a:rPr lang="en-US" dirty="0" smtClean="0"/>
              <a:t> recognizes the importance of stakeholder engagement in EVV implementation, a </a:t>
            </a:r>
            <a:r>
              <a:rPr lang="en-US" u="sng" dirty="0" smtClean="0">
                <a:hlinkClick r:id="rId5"/>
              </a:rPr>
              <a:t>bill</a:t>
            </a:r>
            <a:r>
              <a:rPr lang="en-US" dirty="0" smtClean="0"/>
              <a:t> passed by the House in June of 2018 expands CMS’ stakeholder engagement requirements to "mitigate any adverse outcomes" associated with EVV implementation. [update sentence if passes Senate over summer]. Colorado’s Department of Health Care Policy &amp; Financing has developed its own website to support the engagement of program participants, providers, and other stakeholders in EVV implementation. The </a:t>
            </a:r>
            <a:r>
              <a:rPr lang="en-US" u="sng" dirty="0" smtClean="0">
                <a:hlinkClick r:id="rId6"/>
              </a:rPr>
              <a:t>website</a:t>
            </a:r>
            <a:r>
              <a:rPr lang="en-US" dirty="0" smtClean="0"/>
              <a:t> includes meeting schedules, agendas, presentation materials, fact sheets, and even recordings to ensure transparency and buy-in for its EVV implementation. Colorado, as a part of this engagement process, has initiated a committee (open to the public and with conference line access) that focuses solely on addressing the impact of EVV on participant direction services. </a:t>
            </a:r>
          </a:p>
          <a:p>
            <a:endParaRPr lang="en-US" dirty="0"/>
          </a:p>
        </p:txBody>
      </p:sp>
      <p:sp>
        <p:nvSpPr>
          <p:cNvPr id="4" name="Slide Number Placeholder 3"/>
          <p:cNvSpPr>
            <a:spLocks noGrp="1"/>
          </p:cNvSpPr>
          <p:nvPr>
            <p:ph type="sldNum" sz="quarter" idx="10"/>
          </p:nvPr>
        </p:nvSpPr>
        <p:spPr/>
        <p:txBody>
          <a:bodyPr/>
          <a:lstStyle/>
          <a:p>
            <a:fld id="{29C0F04E-C2C0-4D8C-ADF1-2B7E2333A67A}" type="slidenum">
              <a:rPr lang="en-US" smtClean="0"/>
              <a:t>9</a:t>
            </a:fld>
            <a:endParaRPr lang="en-US"/>
          </a:p>
        </p:txBody>
      </p:sp>
    </p:spTree>
    <p:extLst>
      <p:ext uri="{BB962C8B-B14F-4D97-AF65-F5344CB8AC3E}">
        <p14:creationId xmlns:p14="http://schemas.microsoft.com/office/powerpoint/2010/main" val="35911057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7319278-A33A-4120-8A52-1E1FF8130C91}" type="datetimeFigureOut">
              <a:rPr lang="en-US" smtClean="0"/>
              <a:t>7/12/2018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60292B-2EA3-4FC5-82E2-36EDF5A21642}" type="slidenum">
              <a:rPr lang="en-US" smtClean="0"/>
              <a:t>‹#›</a:t>
            </a:fld>
            <a:endParaRPr lang="en-US"/>
          </a:p>
        </p:txBody>
      </p:sp>
    </p:spTree>
    <p:extLst>
      <p:ext uri="{BB962C8B-B14F-4D97-AF65-F5344CB8AC3E}">
        <p14:creationId xmlns:p14="http://schemas.microsoft.com/office/powerpoint/2010/main" val="1747408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319278-A33A-4120-8A52-1E1FF8130C91}" type="datetimeFigureOut">
              <a:rPr lang="en-US" smtClean="0"/>
              <a:t>7/12/2018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60292B-2EA3-4FC5-82E2-36EDF5A21642}" type="slidenum">
              <a:rPr lang="en-US" smtClean="0"/>
              <a:t>‹#›</a:t>
            </a:fld>
            <a:endParaRPr lang="en-US"/>
          </a:p>
        </p:txBody>
      </p:sp>
    </p:spTree>
    <p:extLst>
      <p:ext uri="{BB962C8B-B14F-4D97-AF65-F5344CB8AC3E}">
        <p14:creationId xmlns:p14="http://schemas.microsoft.com/office/powerpoint/2010/main" val="22281010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319278-A33A-4120-8A52-1E1FF8130C91}" type="datetimeFigureOut">
              <a:rPr lang="en-US" smtClean="0"/>
              <a:t>7/12/2018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60292B-2EA3-4FC5-82E2-36EDF5A21642}" type="slidenum">
              <a:rPr lang="en-US" smtClean="0"/>
              <a:t>‹#›</a:t>
            </a:fld>
            <a:endParaRPr lang="en-US"/>
          </a:p>
        </p:txBody>
      </p:sp>
    </p:spTree>
    <p:extLst>
      <p:ext uri="{BB962C8B-B14F-4D97-AF65-F5344CB8AC3E}">
        <p14:creationId xmlns:p14="http://schemas.microsoft.com/office/powerpoint/2010/main" val="572907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319278-A33A-4120-8A52-1E1FF8130C91}" type="datetimeFigureOut">
              <a:rPr lang="en-US" smtClean="0"/>
              <a:t>7/12/2018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60292B-2EA3-4FC5-82E2-36EDF5A21642}" type="slidenum">
              <a:rPr lang="en-US" smtClean="0"/>
              <a:t>‹#›</a:t>
            </a:fld>
            <a:endParaRPr lang="en-US"/>
          </a:p>
        </p:txBody>
      </p:sp>
    </p:spTree>
    <p:extLst>
      <p:ext uri="{BB962C8B-B14F-4D97-AF65-F5344CB8AC3E}">
        <p14:creationId xmlns:p14="http://schemas.microsoft.com/office/powerpoint/2010/main" val="220548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319278-A33A-4120-8A52-1E1FF8130C91}" type="datetimeFigureOut">
              <a:rPr lang="en-US" smtClean="0"/>
              <a:t>7/12/2018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60292B-2EA3-4FC5-82E2-36EDF5A21642}" type="slidenum">
              <a:rPr lang="en-US" smtClean="0"/>
              <a:t>‹#›</a:t>
            </a:fld>
            <a:endParaRPr lang="en-US"/>
          </a:p>
        </p:txBody>
      </p:sp>
    </p:spTree>
    <p:extLst>
      <p:ext uri="{BB962C8B-B14F-4D97-AF65-F5344CB8AC3E}">
        <p14:creationId xmlns:p14="http://schemas.microsoft.com/office/powerpoint/2010/main" val="2127188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319278-A33A-4120-8A52-1E1FF8130C91}" type="datetimeFigureOut">
              <a:rPr lang="en-US" smtClean="0"/>
              <a:t>7/12/2018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60292B-2EA3-4FC5-82E2-36EDF5A21642}" type="slidenum">
              <a:rPr lang="en-US" smtClean="0"/>
              <a:t>‹#›</a:t>
            </a:fld>
            <a:endParaRPr lang="en-US"/>
          </a:p>
        </p:txBody>
      </p:sp>
    </p:spTree>
    <p:extLst>
      <p:ext uri="{BB962C8B-B14F-4D97-AF65-F5344CB8AC3E}">
        <p14:creationId xmlns:p14="http://schemas.microsoft.com/office/powerpoint/2010/main" val="24715671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7319278-A33A-4120-8A52-1E1FF8130C91}" type="datetimeFigureOut">
              <a:rPr lang="en-US" smtClean="0"/>
              <a:t>7/12/2018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60292B-2EA3-4FC5-82E2-36EDF5A21642}" type="slidenum">
              <a:rPr lang="en-US" smtClean="0"/>
              <a:t>‹#›</a:t>
            </a:fld>
            <a:endParaRPr lang="en-US"/>
          </a:p>
        </p:txBody>
      </p:sp>
    </p:spTree>
    <p:extLst>
      <p:ext uri="{BB962C8B-B14F-4D97-AF65-F5344CB8AC3E}">
        <p14:creationId xmlns:p14="http://schemas.microsoft.com/office/powerpoint/2010/main" val="22215214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319278-A33A-4120-8A52-1E1FF8130C91}" type="datetimeFigureOut">
              <a:rPr lang="en-US" smtClean="0"/>
              <a:t>7/12/2018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60292B-2EA3-4FC5-82E2-36EDF5A21642}" type="slidenum">
              <a:rPr lang="en-US" smtClean="0"/>
              <a:t>‹#›</a:t>
            </a:fld>
            <a:endParaRPr lang="en-US"/>
          </a:p>
        </p:txBody>
      </p:sp>
    </p:spTree>
    <p:extLst>
      <p:ext uri="{BB962C8B-B14F-4D97-AF65-F5344CB8AC3E}">
        <p14:creationId xmlns:p14="http://schemas.microsoft.com/office/powerpoint/2010/main" val="2830979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319278-A33A-4120-8A52-1E1FF8130C91}" type="datetimeFigureOut">
              <a:rPr lang="en-US" smtClean="0"/>
              <a:t>7/12/2018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60292B-2EA3-4FC5-82E2-36EDF5A21642}" type="slidenum">
              <a:rPr lang="en-US" smtClean="0"/>
              <a:t>‹#›</a:t>
            </a:fld>
            <a:endParaRPr lang="en-US"/>
          </a:p>
        </p:txBody>
      </p:sp>
    </p:spTree>
    <p:extLst>
      <p:ext uri="{BB962C8B-B14F-4D97-AF65-F5344CB8AC3E}">
        <p14:creationId xmlns:p14="http://schemas.microsoft.com/office/powerpoint/2010/main" val="14866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319278-A33A-4120-8A52-1E1FF8130C91}" type="datetimeFigureOut">
              <a:rPr lang="en-US" smtClean="0"/>
              <a:t>7/12/2018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60292B-2EA3-4FC5-82E2-36EDF5A21642}" type="slidenum">
              <a:rPr lang="en-US" smtClean="0"/>
              <a:t>‹#›</a:t>
            </a:fld>
            <a:endParaRPr lang="en-US"/>
          </a:p>
        </p:txBody>
      </p:sp>
    </p:spTree>
    <p:extLst>
      <p:ext uri="{BB962C8B-B14F-4D97-AF65-F5344CB8AC3E}">
        <p14:creationId xmlns:p14="http://schemas.microsoft.com/office/powerpoint/2010/main" val="3274259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319278-A33A-4120-8A52-1E1FF8130C91}" type="datetimeFigureOut">
              <a:rPr lang="en-US" smtClean="0"/>
              <a:t>7/12/2018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60292B-2EA3-4FC5-82E2-36EDF5A21642}" type="slidenum">
              <a:rPr lang="en-US" smtClean="0"/>
              <a:t>‹#›</a:t>
            </a:fld>
            <a:endParaRPr lang="en-US"/>
          </a:p>
        </p:txBody>
      </p:sp>
    </p:spTree>
    <p:extLst>
      <p:ext uri="{BB962C8B-B14F-4D97-AF65-F5344CB8AC3E}">
        <p14:creationId xmlns:p14="http://schemas.microsoft.com/office/powerpoint/2010/main" val="901466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319278-A33A-4120-8A52-1E1FF8130C91}" type="datetimeFigureOut">
              <a:rPr lang="en-US" smtClean="0"/>
              <a:t>7/12/2018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60292B-2EA3-4FC5-82E2-36EDF5A21642}" type="slidenum">
              <a:rPr lang="en-US" smtClean="0"/>
              <a:t>‹#›</a:t>
            </a:fld>
            <a:endParaRPr lang="en-US"/>
          </a:p>
        </p:txBody>
      </p:sp>
    </p:spTree>
    <p:extLst>
      <p:ext uri="{BB962C8B-B14F-4D97-AF65-F5344CB8AC3E}">
        <p14:creationId xmlns:p14="http://schemas.microsoft.com/office/powerpoint/2010/main" val="40883848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lstStyle/>
          <a:p>
            <a:r>
              <a:rPr lang="en-US" b="1" dirty="0" smtClean="0"/>
              <a:t>What do I mean by engagement?</a:t>
            </a:r>
            <a:endParaRPr lang="en-US" b="1" dirty="0"/>
          </a:p>
        </p:txBody>
      </p:sp>
      <p:sp>
        <p:nvSpPr>
          <p:cNvPr id="3" name="Content Placeholder 2"/>
          <p:cNvSpPr>
            <a:spLocks noGrp="1"/>
          </p:cNvSpPr>
          <p:nvPr>
            <p:ph idx="1"/>
          </p:nvPr>
        </p:nvSpPr>
        <p:spPr>
          <a:xfrm>
            <a:off x="457200" y="1600200"/>
            <a:ext cx="8382000" cy="5029200"/>
          </a:xfrm>
        </p:spPr>
        <p:txBody>
          <a:bodyPr>
            <a:normAutofit lnSpcReduction="10000"/>
          </a:bodyPr>
          <a:lstStyle/>
          <a:p>
            <a:r>
              <a:rPr lang="en-US" b="1" dirty="0"/>
              <a:t>Stakeholder </a:t>
            </a:r>
            <a:r>
              <a:rPr lang="en-US" b="1" dirty="0" smtClean="0"/>
              <a:t>engagement- </a:t>
            </a:r>
            <a:r>
              <a:rPr lang="en-US" dirty="0" smtClean="0"/>
              <a:t>involving all stakeholders  in </a:t>
            </a:r>
            <a:r>
              <a:rPr lang="en-US" dirty="0"/>
              <a:t>the design, initial implementation, operation and/or ongoing improvement of programs and services. </a:t>
            </a:r>
            <a:endParaRPr lang="en-US" dirty="0" smtClean="0"/>
          </a:p>
          <a:p>
            <a:endParaRPr lang="en-US" dirty="0" smtClean="0"/>
          </a:p>
          <a:p>
            <a:r>
              <a:rPr lang="en-US" b="1" dirty="0" smtClean="0"/>
              <a:t>Participant engagement- </a:t>
            </a:r>
            <a:r>
              <a:rPr lang="en-US" dirty="0" smtClean="0"/>
              <a:t>involving participants and their representatives</a:t>
            </a:r>
          </a:p>
          <a:p>
            <a:pPr marL="0" indent="0">
              <a:buNone/>
            </a:pPr>
            <a:endParaRPr lang="en-US" dirty="0" smtClean="0"/>
          </a:p>
          <a:p>
            <a:pPr marL="0" indent="0">
              <a:buNone/>
            </a:pPr>
            <a:r>
              <a:rPr lang="en-US" b="1" dirty="0" smtClean="0"/>
              <a:t>Stakeholders have a stake in DEFINING AND IMPROVING QUALITY</a:t>
            </a:r>
            <a:endParaRPr lang="en-US" b="1" dirty="0"/>
          </a:p>
        </p:txBody>
      </p:sp>
    </p:spTree>
    <p:extLst>
      <p:ext uri="{BB962C8B-B14F-4D97-AF65-F5344CB8AC3E}">
        <p14:creationId xmlns:p14="http://schemas.microsoft.com/office/powerpoint/2010/main" val="32414703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wearenpn.org</a:t>
            </a:r>
            <a:r>
              <a:rPr lang="en-US" dirty="0" smtClean="0"/>
              <a:t/>
            </a:r>
            <a:br>
              <a:rPr lang="en-US" dirty="0" smtClean="0"/>
            </a:br>
            <a:endParaRPr lang="en-US" dirty="0"/>
          </a:p>
        </p:txBody>
      </p:sp>
      <p:pic>
        <p:nvPicPr>
          <p:cNvPr id="3074" name="Picture 2" descr="C:\Users\Erin\Desktop\NPN.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00200" y="990600"/>
            <a:ext cx="5932705" cy="50546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21092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Self Direction Stakeholders</a:t>
            </a:r>
            <a:endParaRPr lang="en-US" b="1" dirty="0"/>
          </a:p>
        </p:txBody>
      </p:sp>
      <p:sp>
        <p:nvSpPr>
          <p:cNvPr id="3" name="Content Placeholder 2"/>
          <p:cNvSpPr>
            <a:spLocks noGrp="1"/>
          </p:cNvSpPr>
          <p:nvPr>
            <p:ph idx="1"/>
          </p:nvPr>
        </p:nvSpPr>
        <p:spPr>
          <a:xfrm>
            <a:off x="457200" y="1600200"/>
            <a:ext cx="8382000" cy="5029200"/>
          </a:xfrm>
        </p:spPr>
        <p:txBody>
          <a:bodyPr>
            <a:normAutofit/>
          </a:bodyPr>
          <a:lstStyle/>
          <a:p>
            <a:r>
              <a:rPr lang="en-US" b="1" dirty="0" smtClean="0"/>
              <a:t>Program participants</a:t>
            </a:r>
            <a:endParaRPr lang="en-US" b="1" dirty="0" smtClean="0"/>
          </a:p>
          <a:p>
            <a:r>
              <a:rPr lang="en-US" b="1" dirty="0"/>
              <a:t>R</a:t>
            </a:r>
            <a:r>
              <a:rPr lang="en-US" b="1" dirty="0" smtClean="0"/>
              <a:t>epresentatives appointed </a:t>
            </a:r>
            <a:r>
              <a:rPr lang="en-US" b="1" dirty="0" smtClean="0"/>
              <a:t>by participants</a:t>
            </a:r>
          </a:p>
          <a:p>
            <a:r>
              <a:rPr lang="en-US" dirty="0"/>
              <a:t>P</a:t>
            </a:r>
            <a:r>
              <a:rPr lang="en-US" dirty="0" smtClean="0"/>
              <a:t>aid </a:t>
            </a:r>
            <a:r>
              <a:rPr lang="en-US" dirty="0" smtClean="0"/>
              <a:t>and unpaid caregivers </a:t>
            </a:r>
          </a:p>
          <a:p>
            <a:r>
              <a:rPr lang="en-US" dirty="0"/>
              <a:t>A</a:t>
            </a:r>
            <a:r>
              <a:rPr lang="en-US" dirty="0" smtClean="0"/>
              <a:t>gencies </a:t>
            </a:r>
            <a:r>
              <a:rPr lang="en-US" dirty="0" smtClean="0"/>
              <a:t>providing </a:t>
            </a:r>
            <a:r>
              <a:rPr lang="en-US" dirty="0" smtClean="0"/>
              <a:t>support brokerage and </a:t>
            </a:r>
            <a:r>
              <a:rPr lang="en-US" dirty="0" smtClean="0"/>
              <a:t>financial management services</a:t>
            </a:r>
          </a:p>
          <a:p>
            <a:r>
              <a:rPr lang="en-US" dirty="0"/>
              <a:t>A</a:t>
            </a:r>
            <a:r>
              <a:rPr lang="en-US" dirty="0" smtClean="0"/>
              <a:t>dvocacy </a:t>
            </a:r>
            <a:r>
              <a:rPr lang="en-US" dirty="0" smtClean="0"/>
              <a:t>groups</a:t>
            </a:r>
          </a:p>
          <a:p>
            <a:r>
              <a:rPr lang="en-US" dirty="0"/>
              <a:t>P</a:t>
            </a:r>
            <a:r>
              <a:rPr lang="en-US" dirty="0" smtClean="0"/>
              <a:t>rovider </a:t>
            </a:r>
            <a:r>
              <a:rPr lang="en-US" dirty="0" smtClean="0"/>
              <a:t>groups</a:t>
            </a:r>
          </a:p>
          <a:p>
            <a:r>
              <a:rPr lang="en-US" dirty="0" smtClean="0"/>
              <a:t>Others with a stake in self-direction</a:t>
            </a:r>
            <a:endParaRPr lang="en-US" dirty="0" smtClean="0"/>
          </a:p>
          <a:p>
            <a:pPr marL="457200" lvl="1" indent="0">
              <a:buNone/>
            </a:pPr>
            <a:endParaRPr lang="en-US" dirty="0" smtClean="0"/>
          </a:p>
          <a:p>
            <a:endParaRPr lang="en-US" dirty="0"/>
          </a:p>
        </p:txBody>
      </p:sp>
    </p:spTree>
    <p:extLst>
      <p:ext uri="{BB962C8B-B14F-4D97-AF65-F5344CB8AC3E}">
        <p14:creationId xmlns:p14="http://schemas.microsoft.com/office/powerpoint/2010/main" val="21385130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378"/>
            <a:ext cx="8229600" cy="1143000"/>
          </a:xfrm>
        </p:spPr>
        <p:txBody>
          <a:bodyPr/>
          <a:lstStyle/>
          <a:p>
            <a:r>
              <a:rPr lang="en-US" b="1" dirty="0" smtClean="0"/>
              <a:t>Engagement Benefits</a:t>
            </a:r>
            <a:endParaRPr lang="en-US" b="1" dirty="0"/>
          </a:p>
        </p:txBody>
      </p:sp>
      <p:sp>
        <p:nvSpPr>
          <p:cNvPr id="3" name="Content Placeholder 2"/>
          <p:cNvSpPr>
            <a:spLocks noGrp="1"/>
          </p:cNvSpPr>
          <p:nvPr>
            <p:ph idx="1"/>
          </p:nvPr>
        </p:nvSpPr>
        <p:spPr>
          <a:xfrm>
            <a:off x="381000" y="990600"/>
            <a:ext cx="8229600" cy="5867400"/>
          </a:xfrm>
        </p:spPr>
        <p:txBody>
          <a:bodyPr numCol="2">
            <a:noAutofit/>
          </a:bodyPr>
          <a:lstStyle/>
          <a:p>
            <a:pPr lvl="0"/>
            <a:endParaRPr lang="en-US" sz="800" dirty="0"/>
          </a:p>
          <a:p>
            <a:pPr lvl="0"/>
            <a:r>
              <a:rPr lang="en-US" sz="2800" dirty="0"/>
              <a:t>Increase in knowledge among those </a:t>
            </a:r>
            <a:r>
              <a:rPr lang="en-US" sz="2800" dirty="0" smtClean="0"/>
              <a:t>involved</a:t>
            </a:r>
            <a:endParaRPr lang="en-US" sz="800" dirty="0" smtClean="0"/>
          </a:p>
          <a:p>
            <a:pPr lvl="0"/>
            <a:endParaRPr lang="en-US" sz="800" dirty="0"/>
          </a:p>
          <a:p>
            <a:pPr lvl="0"/>
            <a:r>
              <a:rPr lang="en-US" sz="2800" dirty="0" smtClean="0"/>
              <a:t>Participant </a:t>
            </a:r>
            <a:r>
              <a:rPr lang="en-US" sz="2800" dirty="0" smtClean="0"/>
              <a:t>empowerment</a:t>
            </a:r>
            <a:endParaRPr lang="en-US" sz="2800" dirty="0"/>
          </a:p>
          <a:p>
            <a:pPr lvl="0"/>
            <a:endParaRPr lang="en-US" sz="800" dirty="0" smtClean="0"/>
          </a:p>
          <a:p>
            <a:pPr lvl="0"/>
            <a:r>
              <a:rPr lang="en-US" sz="2800" dirty="0" smtClean="0"/>
              <a:t>Advocacy </a:t>
            </a:r>
            <a:r>
              <a:rPr lang="en-US" sz="2800" dirty="0"/>
              <a:t>for funding </a:t>
            </a:r>
            <a:r>
              <a:rPr lang="en-US" sz="2800" dirty="0" smtClean="0"/>
              <a:t>or program sustainability</a:t>
            </a:r>
            <a:endParaRPr lang="en-US" sz="2800" dirty="0"/>
          </a:p>
          <a:p>
            <a:pPr lvl="0"/>
            <a:endParaRPr lang="en-US" sz="800" dirty="0" smtClean="0"/>
          </a:p>
          <a:p>
            <a:pPr lvl="0"/>
            <a:r>
              <a:rPr lang="en-US" sz="2800" dirty="0" smtClean="0"/>
              <a:t>Creative </a:t>
            </a:r>
            <a:r>
              <a:rPr lang="en-US" sz="2800" dirty="0"/>
              <a:t>problem solving and informed </a:t>
            </a:r>
            <a:r>
              <a:rPr lang="en-US" sz="2800" dirty="0" smtClean="0"/>
              <a:t>decisions</a:t>
            </a:r>
          </a:p>
          <a:p>
            <a:pPr lvl="0"/>
            <a:endParaRPr lang="en-US" sz="800" dirty="0" smtClean="0"/>
          </a:p>
          <a:p>
            <a:r>
              <a:rPr lang="en-US" sz="2800" dirty="0" smtClean="0"/>
              <a:t>Stakeholder </a:t>
            </a:r>
            <a:r>
              <a:rPr lang="en-US" sz="2800" dirty="0"/>
              <a:t>buy-in for programmatic </a:t>
            </a:r>
            <a:r>
              <a:rPr lang="en-US" sz="2800" dirty="0" smtClean="0"/>
              <a:t>decisions</a:t>
            </a:r>
          </a:p>
          <a:p>
            <a:pPr lvl="0"/>
            <a:endParaRPr lang="en-US" sz="800" dirty="0"/>
          </a:p>
          <a:p>
            <a:pPr lvl="0"/>
            <a:endParaRPr lang="en-US" sz="800" dirty="0"/>
          </a:p>
          <a:p>
            <a:pPr lvl="0"/>
            <a:endParaRPr lang="en-US" sz="800" dirty="0" smtClean="0"/>
          </a:p>
          <a:p>
            <a:pPr lvl="0"/>
            <a:r>
              <a:rPr lang="en-US" sz="2800" dirty="0" smtClean="0"/>
              <a:t>Building </a:t>
            </a:r>
            <a:r>
              <a:rPr lang="en-US" sz="2800" dirty="0"/>
              <a:t>positive/ less adversarial relationships </a:t>
            </a:r>
          </a:p>
          <a:p>
            <a:endParaRPr lang="en-US" sz="800" dirty="0" smtClean="0"/>
          </a:p>
          <a:p>
            <a:r>
              <a:rPr lang="en-US" sz="2800" dirty="0" smtClean="0"/>
              <a:t>Trust </a:t>
            </a:r>
            <a:r>
              <a:rPr lang="en-US" sz="2800" dirty="0"/>
              <a:t>among program administrators and those engaged </a:t>
            </a:r>
            <a:endParaRPr lang="en-US" sz="2800" dirty="0" smtClean="0"/>
          </a:p>
          <a:p>
            <a:endParaRPr lang="en-US" sz="800" dirty="0" smtClean="0"/>
          </a:p>
          <a:p>
            <a:r>
              <a:rPr lang="en-US" sz="2800" dirty="0" smtClean="0"/>
              <a:t>Productivity </a:t>
            </a:r>
            <a:r>
              <a:rPr lang="en-US" sz="2800" dirty="0"/>
              <a:t>and efficiency </a:t>
            </a:r>
          </a:p>
          <a:p>
            <a:pPr lvl="0"/>
            <a:endParaRPr lang="en-US" sz="800" dirty="0" smtClean="0"/>
          </a:p>
          <a:p>
            <a:pPr lvl="0"/>
            <a:r>
              <a:rPr lang="en-US" sz="2800" dirty="0" smtClean="0"/>
              <a:t>Better </a:t>
            </a:r>
            <a:r>
              <a:rPr lang="en-US" sz="2800" dirty="0"/>
              <a:t>program design and/or improvement</a:t>
            </a:r>
          </a:p>
          <a:p>
            <a:endParaRPr lang="en-US" sz="800" dirty="0" smtClean="0"/>
          </a:p>
        </p:txBody>
      </p:sp>
    </p:spTree>
    <p:extLst>
      <p:ext uri="{BB962C8B-B14F-4D97-AF65-F5344CB8AC3E}">
        <p14:creationId xmlns:p14="http://schemas.microsoft.com/office/powerpoint/2010/main" val="8941596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Engagement Challenges</a:t>
            </a:r>
            <a:endParaRPr lang="en-US" b="1" dirty="0"/>
          </a:p>
        </p:txBody>
      </p:sp>
      <p:sp>
        <p:nvSpPr>
          <p:cNvPr id="3" name="Content Placeholder 2"/>
          <p:cNvSpPr>
            <a:spLocks noGrp="1"/>
          </p:cNvSpPr>
          <p:nvPr>
            <p:ph idx="1"/>
          </p:nvPr>
        </p:nvSpPr>
        <p:spPr/>
        <p:txBody>
          <a:bodyPr>
            <a:normAutofit lnSpcReduction="10000"/>
          </a:bodyPr>
          <a:lstStyle/>
          <a:p>
            <a:r>
              <a:rPr lang="en-US" dirty="0"/>
              <a:t>N</a:t>
            </a:r>
            <a:r>
              <a:rPr lang="en-US" dirty="0" smtClean="0"/>
              <a:t>o </a:t>
            </a:r>
            <a:r>
              <a:rPr lang="en-US" dirty="0"/>
              <a:t>impact and/or be </a:t>
            </a:r>
            <a:r>
              <a:rPr lang="en-US" dirty="0" smtClean="0"/>
              <a:t>unsuccessful</a:t>
            </a:r>
          </a:p>
          <a:p>
            <a:endParaRPr lang="en-US" dirty="0" smtClean="0"/>
          </a:p>
          <a:p>
            <a:r>
              <a:rPr lang="en-US" dirty="0"/>
              <a:t>R</a:t>
            </a:r>
            <a:r>
              <a:rPr lang="en-US" dirty="0" smtClean="0"/>
              <a:t>equires </a:t>
            </a:r>
            <a:r>
              <a:rPr lang="en-US" dirty="0"/>
              <a:t>a great deal of time and </a:t>
            </a:r>
            <a:r>
              <a:rPr lang="en-US" dirty="0" smtClean="0"/>
              <a:t>resources</a:t>
            </a:r>
          </a:p>
          <a:p>
            <a:endParaRPr lang="en-US" dirty="0" smtClean="0"/>
          </a:p>
          <a:p>
            <a:r>
              <a:rPr lang="en-US" dirty="0" smtClean="0"/>
              <a:t>Leads </a:t>
            </a:r>
            <a:r>
              <a:rPr lang="en-US" dirty="0"/>
              <a:t>to frustration and/or </a:t>
            </a:r>
            <a:r>
              <a:rPr lang="en-US" dirty="0" smtClean="0"/>
              <a:t>conflict</a:t>
            </a:r>
          </a:p>
          <a:p>
            <a:endParaRPr lang="en-US" dirty="0"/>
          </a:p>
          <a:p>
            <a:pPr marL="457200" lvl="1" indent="0">
              <a:buNone/>
            </a:pPr>
            <a:r>
              <a:rPr lang="en-US" b="1" i="1" dirty="0" smtClean="0"/>
              <a:t>		</a:t>
            </a:r>
            <a:r>
              <a:rPr lang="en-US" sz="3200" b="1" i="1" dirty="0" smtClean="0"/>
              <a:t>What is different when people face </a:t>
            </a:r>
            <a:br>
              <a:rPr lang="en-US" sz="3200" b="1" i="1" dirty="0" smtClean="0"/>
            </a:br>
            <a:r>
              <a:rPr lang="en-US" sz="3200" b="1" i="1" dirty="0" smtClean="0"/>
              <a:t> 		these challenges?</a:t>
            </a:r>
            <a:endParaRPr lang="en-US" sz="3200" b="1" i="1" dirty="0"/>
          </a:p>
        </p:txBody>
      </p:sp>
    </p:spTree>
    <p:extLst>
      <p:ext uri="{BB962C8B-B14F-4D97-AF65-F5344CB8AC3E}">
        <p14:creationId xmlns:p14="http://schemas.microsoft.com/office/powerpoint/2010/main" val="19328836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Engagement Can Happen During ALL Program Phases</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03831452"/>
              </p:ext>
            </p:extLst>
          </p:nvPr>
        </p:nvGraphicFramePr>
        <p:xfrm>
          <a:off x="304800" y="1981200"/>
          <a:ext cx="8534400" cy="472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430524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t>Focus Areas for Engagement</a:t>
            </a:r>
            <a:endParaRPr lang="en-US" b="1" dirty="0"/>
          </a:p>
        </p:txBody>
      </p:sp>
      <p:sp>
        <p:nvSpPr>
          <p:cNvPr id="3" name="Content Placeholder 2"/>
          <p:cNvSpPr>
            <a:spLocks noGrp="1"/>
          </p:cNvSpPr>
          <p:nvPr>
            <p:ph idx="1"/>
          </p:nvPr>
        </p:nvSpPr>
        <p:spPr>
          <a:xfrm>
            <a:off x="533400" y="1219200"/>
            <a:ext cx="8305800" cy="4953000"/>
          </a:xfrm>
        </p:spPr>
        <p:txBody>
          <a:bodyPr numCol="2">
            <a:noAutofit/>
          </a:bodyPr>
          <a:lstStyle/>
          <a:p>
            <a:r>
              <a:rPr lang="en-US" sz="2800" dirty="0"/>
              <a:t>P</a:t>
            </a:r>
            <a:r>
              <a:rPr lang="en-US" sz="2800" dirty="0" smtClean="0"/>
              <a:t>olicies </a:t>
            </a:r>
            <a:r>
              <a:rPr lang="en-US" sz="2800" dirty="0"/>
              <a:t>and </a:t>
            </a:r>
            <a:r>
              <a:rPr lang="en-US" sz="2800" dirty="0" smtClean="0"/>
              <a:t>Procedures</a:t>
            </a:r>
            <a:endParaRPr lang="en-US" sz="2800" dirty="0"/>
          </a:p>
          <a:p>
            <a:pPr lvl="0"/>
            <a:r>
              <a:rPr lang="en-US" sz="2800" dirty="0" smtClean="0"/>
              <a:t>Handbooks </a:t>
            </a:r>
          </a:p>
          <a:p>
            <a:pPr lvl="0"/>
            <a:r>
              <a:rPr lang="en-US" sz="2800" dirty="0" smtClean="0"/>
              <a:t>Tools </a:t>
            </a:r>
            <a:r>
              <a:rPr lang="en-US" sz="2800" dirty="0"/>
              <a:t>and </a:t>
            </a:r>
            <a:r>
              <a:rPr lang="en-US" sz="2800" dirty="0" smtClean="0"/>
              <a:t>Forms</a:t>
            </a:r>
            <a:endParaRPr lang="en-US" sz="2800" dirty="0"/>
          </a:p>
          <a:p>
            <a:pPr lvl="0"/>
            <a:r>
              <a:rPr lang="en-US" sz="2800" dirty="0" smtClean="0"/>
              <a:t>Outreach Methods</a:t>
            </a:r>
            <a:endParaRPr lang="en-US" sz="2800" dirty="0"/>
          </a:p>
          <a:p>
            <a:pPr lvl="0"/>
            <a:r>
              <a:rPr lang="en-US" sz="2800" dirty="0" smtClean="0"/>
              <a:t>Training </a:t>
            </a:r>
            <a:endParaRPr lang="en-US" sz="2800" dirty="0"/>
          </a:p>
          <a:p>
            <a:pPr lvl="0"/>
            <a:r>
              <a:rPr lang="en-US" sz="2800" dirty="0"/>
              <a:t>P</a:t>
            </a:r>
            <a:r>
              <a:rPr lang="en-US" sz="2800" dirty="0" smtClean="0"/>
              <a:t>eer </a:t>
            </a:r>
            <a:r>
              <a:rPr lang="en-US" sz="2800" dirty="0"/>
              <a:t>support models</a:t>
            </a:r>
          </a:p>
          <a:p>
            <a:pPr lvl="0"/>
            <a:r>
              <a:rPr lang="en-US" sz="2800" dirty="0" smtClean="0"/>
              <a:t>Consultant/ Support </a:t>
            </a:r>
            <a:r>
              <a:rPr lang="en-US" sz="2800" dirty="0"/>
              <a:t>B</a:t>
            </a:r>
            <a:r>
              <a:rPr lang="en-US" sz="2800" dirty="0" smtClean="0"/>
              <a:t>rokerage Services</a:t>
            </a:r>
          </a:p>
          <a:p>
            <a:pPr lvl="0"/>
            <a:r>
              <a:rPr lang="en-US" sz="2800" dirty="0" smtClean="0"/>
              <a:t>Financial Management </a:t>
            </a:r>
            <a:r>
              <a:rPr lang="en-US" sz="2800" dirty="0"/>
              <a:t>S</a:t>
            </a:r>
            <a:r>
              <a:rPr lang="en-US" sz="2800" dirty="0" smtClean="0"/>
              <a:t>ervices</a:t>
            </a:r>
          </a:p>
          <a:p>
            <a:pPr lvl="0"/>
            <a:r>
              <a:rPr lang="en-US" sz="2800" dirty="0" smtClean="0"/>
              <a:t>Grievance </a:t>
            </a:r>
            <a:r>
              <a:rPr lang="en-US" sz="2800" dirty="0"/>
              <a:t>and </a:t>
            </a:r>
            <a:r>
              <a:rPr lang="en-US" sz="2800" dirty="0" smtClean="0"/>
              <a:t>Appeals </a:t>
            </a:r>
          </a:p>
          <a:p>
            <a:pPr lvl="0"/>
            <a:r>
              <a:rPr lang="en-US" sz="2800" dirty="0" smtClean="0"/>
              <a:t>Quality Measurement </a:t>
            </a:r>
          </a:p>
          <a:p>
            <a:pPr lvl="0"/>
            <a:r>
              <a:rPr lang="en-US" sz="2800" dirty="0" smtClean="0"/>
              <a:t>Quality Monitoring</a:t>
            </a:r>
            <a:endParaRPr lang="en-US" sz="2800" dirty="0"/>
          </a:p>
          <a:p>
            <a:pPr lvl="0"/>
            <a:r>
              <a:rPr lang="en-US" sz="2800" dirty="0" smtClean="0"/>
              <a:t>Sharing </a:t>
            </a:r>
            <a:r>
              <a:rPr lang="en-US" sz="2800" dirty="0"/>
              <a:t>of </a:t>
            </a:r>
            <a:r>
              <a:rPr lang="en-US" sz="2800" dirty="0" smtClean="0"/>
              <a:t>Challenges </a:t>
            </a:r>
            <a:r>
              <a:rPr lang="en-US" sz="2800" dirty="0"/>
              <a:t>and S</a:t>
            </a:r>
            <a:r>
              <a:rPr lang="en-US" sz="2800" dirty="0" smtClean="0"/>
              <a:t>uccesses Stories</a:t>
            </a:r>
            <a:endParaRPr lang="en-US" sz="2800" dirty="0"/>
          </a:p>
          <a:p>
            <a:pPr lvl="0"/>
            <a:r>
              <a:rPr lang="en-US" sz="2800" dirty="0"/>
              <a:t>Waiver </a:t>
            </a:r>
            <a:r>
              <a:rPr lang="en-US" sz="2800" dirty="0" smtClean="0"/>
              <a:t>Design </a:t>
            </a:r>
            <a:r>
              <a:rPr lang="en-US" sz="2800" dirty="0"/>
              <a:t>and </a:t>
            </a:r>
            <a:r>
              <a:rPr lang="en-US" sz="2800" dirty="0" smtClean="0"/>
              <a:t>Redesign</a:t>
            </a:r>
            <a:endParaRPr lang="en-US" sz="2800" dirty="0"/>
          </a:p>
          <a:p>
            <a:pPr lvl="0"/>
            <a:r>
              <a:rPr lang="en-US" sz="2800" dirty="0"/>
              <a:t>Managed </a:t>
            </a:r>
            <a:r>
              <a:rPr lang="en-US" sz="2800" dirty="0" smtClean="0"/>
              <a:t>Care </a:t>
            </a:r>
          </a:p>
          <a:p>
            <a:pPr lvl="0"/>
            <a:r>
              <a:rPr lang="en-US" sz="2800" dirty="0" smtClean="0"/>
              <a:t>Electronic Visit </a:t>
            </a:r>
            <a:r>
              <a:rPr lang="en-US" sz="2800" dirty="0"/>
              <a:t>V</a:t>
            </a:r>
            <a:r>
              <a:rPr lang="en-US" sz="2800" dirty="0" smtClean="0"/>
              <a:t>erification</a:t>
            </a:r>
            <a:endParaRPr lang="en-US" sz="2800" dirty="0"/>
          </a:p>
        </p:txBody>
      </p:sp>
    </p:spTree>
    <p:extLst>
      <p:ext uri="{BB962C8B-B14F-4D97-AF65-F5344CB8AC3E}">
        <p14:creationId xmlns:p14="http://schemas.microsoft.com/office/powerpoint/2010/main" val="25011895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1143000"/>
          </a:xfrm>
        </p:spPr>
        <p:txBody>
          <a:bodyPr/>
          <a:lstStyle/>
          <a:p>
            <a:r>
              <a:rPr lang="en-US" b="1" dirty="0" smtClean="0"/>
              <a:t>Ways to be Engaged</a:t>
            </a:r>
            <a:endParaRPr lang="en-US" b="1" dirty="0"/>
          </a:p>
        </p:txBody>
      </p:sp>
      <p:sp>
        <p:nvSpPr>
          <p:cNvPr id="3" name="Content Placeholder 2"/>
          <p:cNvSpPr>
            <a:spLocks noGrp="1"/>
          </p:cNvSpPr>
          <p:nvPr>
            <p:ph idx="1"/>
          </p:nvPr>
        </p:nvSpPr>
        <p:spPr>
          <a:xfrm>
            <a:off x="304800" y="1447800"/>
            <a:ext cx="8382000" cy="5029200"/>
          </a:xfrm>
        </p:spPr>
        <p:txBody>
          <a:bodyPr numCol="2">
            <a:noAutofit/>
          </a:bodyPr>
          <a:lstStyle/>
          <a:p>
            <a:pPr fontAlgn="t"/>
            <a:r>
              <a:rPr lang="en-US" sz="2800" dirty="0"/>
              <a:t>Participant Interviews and </a:t>
            </a:r>
            <a:r>
              <a:rPr lang="en-US" sz="2800" dirty="0" smtClean="0"/>
              <a:t>Surveys</a:t>
            </a:r>
          </a:p>
          <a:p>
            <a:pPr fontAlgn="t"/>
            <a:endParaRPr lang="en-US" sz="800" dirty="0" smtClean="0"/>
          </a:p>
          <a:p>
            <a:pPr fontAlgn="t"/>
            <a:r>
              <a:rPr lang="en-US" sz="2800" dirty="0" smtClean="0"/>
              <a:t>Telephone </a:t>
            </a:r>
            <a:r>
              <a:rPr lang="en-US" sz="2800" dirty="0"/>
              <a:t>Response </a:t>
            </a:r>
            <a:r>
              <a:rPr lang="en-US" sz="2800" dirty="0" smtClean="0"/>
              <a:t>Lines</a:t>
            </a:r>
          </a:p>
          <a:p>
            <a:pPr fontAlgn="t"/>
            <a:endParaRPr lang="en-US" sz="800" dirty="0"/>
          </a:p>
          <a:p>
            <a:pPr fontAlgn="t"/>
            <a:r>
              <a:rPr lang="en-US" sz="2800" dirty="0"/>
              <a:t>Focus </a:t>
            </a:r>
            <a:r>
              <a:rPr lang="en-US" sz="2800" dirty="0" smtClean="0"/>
              <a:t>Groups</a:t>
            </a:r>
          </a:p>
          <a:p>
            <a:pPr fontAlgn="t"/>
            <a:endParaRPr lang="en-US" sz="800" dirty="0"/>
          </a:p>
          <a:p>
            <a:pPr fontAlgn="t"/>
            <a:r>
              <a:rPr lang="en-US" sz="2800" dirty="0"/>
              <a:t>Formal and/or Informal Peer Mentoring and Supports </a:t>
            </a:r>
            <a:endParaRPr lang="en-US" sz="2800" dirty="0" smtClean="0"/>
          </a:p>
          <a:p>
            <a:pPr fontAlgn="t"/>
            <a:endParaRPr lang="en-US" sz="800" dirty="0"/>
          </a:p>
          <a:p>
            <a:pPr fontAlgn="t"/>
            <a:endParaRPr lang="en-US" sz="2800" dirty="0" smtClean="0"/>
          </a:p>
          <a:p>
            <a:pPr fontAlgn="t"/>
            <a:r>
              <a:rPr lang="en-US" sz="2800" dirty="0" smtClean="0"/>
              <a:t>Advisory </a:t>
            </a:r>
            <a:r>
              <a:rPr lang="en-US" sz="2800" dirty="0"/>
              <a:t>Groups and Task </a:t>
            </a:r>
            <a:r>
              <a:rPr lang="en-US" sz="2800" dirty="0" smtClean="0"/>
              <a:t>Forces</a:t>
            </a:r>
          </a:p>
          <a:p>
            <a:pPr fontAlgn="t"/>
            <a:endParaRPr lang="en-US" sz="800" dirty="0"/>
          </a:p>
          <a:p>
            <a:pPr fontAlgn="t"/>
            <a:r>
              <a:rPr lang="en-US" sz="2800" dirty="0"/>
              <a:t>Committees and </a:t>
            </a:r>
            <a:r>
              <a:rPr lang="en-US" sz="2800" dirty="0" smtClean="0"/>
              <a:t>Workgroups</a:t>
            </a:r>
          </a:p>
          <a:p>
            <a:pPr fontAlgn="t"/>
            <a:endParaRPr lang="en-US" sz="800" dirty="0"/>
          </a:p>
          <a:p>
            <a:pPr fontAlgn="t"/>
            <a:r>
              <a:rPr lang="en-US" sz="2800" dirty="0"/>
              <a:t>Participatory </a:t>
            </a:r>
            <a:r>
              <a:rPr lang="en-US" sz="2800" dirty="0" smtClean="0"/>
              <a:t>Evaluations</a:t>
            </a:r>
          </a:p>
          <a:p>
            <a:pPr fontAlgn="t"/>
            <a:endParaRPr lang="en-US" sz="800" dirty="0"/>
          </a:p>
          <a:p>
            <a:pPr fontAlgn="t"/>
            <a:r>
              <a:rPr lang="en-US" sz="2800" dirty="0"/>
              <a:t>Public Forums and Listening Sessions</a:t>
            </a:r>
          </a:p>
          <a:p>
            <a:endParaRPr lang="en-US" sz="2400" dirty="0"/>
          </a:p>
        </p:txBody>
      </p:sp>
    </p:spTree>
    <p:extLst>
      <p:ext uri="{BB962C8B-B14F-4D97-AF65-F5344CB8AC3E}">
        <p14:creationId xmlns:p14="http://schemas.microsoft.com/office/powerpoint/2010/main" val="13176442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Factors that Matter</a:t>
            </a:r>
            <a:endParaRPr lang="en-US" b="1" dirty="0"/>
          </a:p>
        </p:txBody>
      </p:sp>
      <p:sp>
        <p:nvSpPr>
          <p:cNvPr id="3" name="Content Placeholder 2"/>
          <p:cNvSpPr>
            <a:spLocks noGrp="1"/>
          </p:cNvSpPr>
          <p:nvPr>
            <p:ph idx="1"/>
          </p:nvPr>
        </p:nvSpPr>
        <p:spPr>
          <a:xfrm>
            <a:off x="457200" y="1371600"/>
            <a:ext cx="8305800" cy="5257800"/>
          </a:xfrm>
        </p:spPr>
        <p:txBody>
          <a:bodyPr numCol="2">
            <a:normAutofit/>
          </a:bodyPr>
          <a:lstStyle/>
          <a:p>
            <a:r>
              <a:rPr lang="en-US" dirty="0" smtClean="0"/>
              <a:t>Who is leading the process</a:t>
            </a:r>
          </a:p>
          <a:p>
            <a:endParaRPr lang="en-US" sz="800" dirty="0" smtClean="0"/>
          </a:p>
          <a:p>
            <a:r>
              <a:rPr lang="en-US" dirty="0" smtClean="0"/>
              <a:t>Who they are engaging </a:t>
            </a:r>
          </a:p>
          <a:p>
            <a:endParaRPr lang="en-US" sz="800" dirty="0" smtClean="0"/>
          </a:p>
          <a:p>
            <a:r>
              <a:rPr lang="en-US" dirty="0" smtClean="0"/>
              <a:t>Representation</a:t>
            </a:r>
            <a:endParaRPr lang="en-US" dirty="0" smtClean="0"/>
          </a:p>
          <a:p>
            <a:endParaRPr lang="en-US" sz="800" dirty="0" smtClean="0"/>
          </a:p>
          <a:p>
            <a:r>
              <a:rPr lang="en-US" dirty="0" smtClean="0"/>
              <a:t>Access </a:t>
            </a:r>
            <a:r>
              <a:rPr lang="en-US" dirty="0" smtClean="0"/>
              <a:t>to Information</a:t>
            </a:r>
          </a:p>
          <a:p>
            <a:endParaRPr lang="en-US" sz="800" dirty="0" smtClean="0"/>
          </a:p>
          <a:p>
            <a:r>
              <a:rPr lang="en-US" dirty="0" smtClean="0"/>
              <a:t>Accessibility </a:t>
            </a:r>
            <a:endParaRPr lang="en-US" dirty="0" smtClean="0"/>
          </a:p>
          <a:p>
            <a:endParaRPr lang="en-US" dirty="0" smtClean="0"/>
          </a:p>
          <a:p>
            <a:r>
              <a:rPr lang="en-US" dirty="0" smtClean="0"/>
              <a:t>Facilitation</a:t>
            </a:r>
          </a:p>
          <a:p>
            <a:endParaRPr lang="en-US" sz="800" dirty="0" smtClean="0"/>
          </a:p>
          <a:p>
            <a:r>
              <a:rPr lang="en-US" dirty="0" smtClean="0"/>
              <a:t>Decision making</a:t>
            </a:r>
          </a:p>
          <a:p>
            <a:endParaRPr lang="en-US" sz="800" dirty="0" smtClean="0"/>
          </a:p>
          <a:p>
            <a:r>
              <a:rPr lang="en-US" dirty="0" smtClean="0"/>
              <a:t>Time </a:t>
            </a:r>
            <a:r>
              <a:rPr lang="en-US" dirty="0" smtClean="0"/>
              <a:t>and resources </a:t>
            </a:r>
          </a:p>
          <a:p>
            <a:endParaRPr lang="en-US" sz="800" dirty="0" smtClean="0"/>
          </a:p>
          <a:p>
            <a:r>
              <a:rPr lang="en-US" dirty="0" smtClean="0"/>
              <a:t>Trust</a:t>
            </a:r>
          </a:p>
          <a:p>
            <a:endParaRPr lang="en-US" sz="800" dirty="0" smtClean="0"/>
          </a:p>
          <a:p>
            <a:r>
              <a:rPr lang="en-US" dirty="0" smtClean="0"/>
              <a:t>Environment</a:t>
            </a:r>
            <a:endParaRPr lang="en-US" dirty="0"/>
          </a:p>
        </p:txBody>
      </p:sp>
    </p:spTree>
    <p:extLst>
      <p:ext uri="{BB962C8B-B14F-4D97-AF65-F5344CB8AC3E}">
        <p14:creationId xmlns:p14="http://schemas.microsoft.com/office/powerpoint/2010/main" val="1068157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b="1" dirty="0" smtClean="0"/>
              <a:t>Example of Engagement Working</a:t>
            </a:r>
            <a:endParaRPr lang="en-US" b="1" dirty="0"/>
          </a:p>
        </p:txBody>
      </p:sp>
      <p:sp>
        <p:nvSpPr>
          <p:cNvPr id="8" name="Content Placeholder 7"/>
          <p:cNvSpPr>
            <a:spLocks noGrp="1"/>
          </p:cNvSpPr>
          <p:nvPr>
            <p:ph idx="1"/>
          </p:nvPr>
        </p:nvSpPr>
        <p:spPr>
          <a:xfrm>
            <a:off x="457200" y="1981200"/>
            <a:ext cx="8229600" cy="4144963"/>
          </a:xfrm>
        </p:spPr>
        <p:txBody>
          <a:bodyPr>
            <a:normAutofit/>
          </a:bodyPr>
          <a:lstStyle/>
          <a:p>
            <a:r>
              <a:rPr lang="en-US" dirty="0" smtClean="0"/>
              <a:t>Stakeholder engagement in managed care (Pennsylvania)</a:t>
            </a:r>
          </a:p>
          <a:p>
            <a:endParaRPr lang="en-US" dirty="0" smtClean="0"/>
          </a:p>
          <a:p>
            <a:r>
              <a:rPr lang="en-US" dirty="0" smtClean="0"/>
              <a:t>Stakeholder engagement in Electronic Visit Verification (Colorado)</a:t>
            </a:r>
            <a:endParaRPr lang="en-US" dirty="0"/>
          </a:p>
        </p:txBody>
      </p:sp>
    </p:spTree>
    <p:extLst>
      <p:ext uri="{BB962C8B-B14F-4D97-AF65-F5344CB8AC3E}">
        <p14:creationId xmlns:p14="http://schemas.microsoft.com/office/powerpoint/2010/main" val="30431571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751</TotalTime>
  <Words>1235</Words>
  <Application>Microsoft Office PowerPoint</Application>
  <PresentationFormat>On-screen Show (4:3)</PresentationFormat>
  <Paragraphs>132</Paragraphs>
  <Slides>10</Slides>
  <Notes>6</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What do I mean by engagement?</vt:lpstr>
      <vt:lpstr>Self Direction Stakeholders</vt:lpstr>
      <vt:lpstr>Engagement Benefits</vt:lpstr>
      <vt:lpstr>Engagement Challenges</vt:lpstr>
      <vt:lpstr>Engagement Can Happen During ALL Program Phases</vt:lpstr>
      <vt:lpstr>Focus Areas for Engagement</vt:lpstr>
      <vt:lpstr>Ways to be Engaged</vt:lpstr>
      <vt:lpstr>Factors that Matter</vt:lpstr>
      <vt:lpstr>Example of Engagement Working</vt:lpstr>
      <vt:lpstr>wearenpn.org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Erin</dc:creator>
  <cp:lastModifiedBy>Erin</cp:lastModifiedBy>
  <cp:revision>18</cp:revision>
  <dcterms:created xsi:type="dcterms:W3CDTF">2018-06-27T14:04:23Z</dcterms:created>
  <dcterms:modified xsi:type="dcterms:W3CDTF">2018-07-13T01:47:21Z</dcterms:modified>
</cp:coreProperties>
</file>